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Impact" panose="020B0806030902050204" pitchFamily="34" charset="0"/>
      <p:regular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risse van Tichel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0A5352-DA4C-4EFF-A954-57922014E085}">
  <a:tblStyle styleId="{1E0A5352-DA4C-4EFF-A954-57922014E08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48" autoAdjust="0"/>
  </p:normalViewPr>
  <p:slideViewPr>
    <p:cSldViewPr snapToGrid="0">
      <p:cViewPr>
        <p:scale>
          <a:sx n="50" d="100"/>
          <a:sy n="50" d="100"/>
        </p:scale>
        <p:origin x="523" y="26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font" Target="fonts/font3.fntdata"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font" Target="fonts/font2.fntdata"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commentAuthors" Target="commentAuthor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1.fntdata"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notesMaster" Target="notesMasters/notesMaster1.xml" /><Relationship Id="rId28" Type="http://schemas.openxmlformats.org/officeDocument/2006/relationships/font" Target="fonts/font5.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font" Target="fonts/font4.fntdata" /><Relationship Id="rId30" Type="http://schemas.openxmlformats.org/officeDocument/2006/relationships/presProps" Target="presProps.xml" /></Relationships>
</file>

<file path=ppt/comments/comment1.xml><?xml version="1.0" encoding="utf-8"?>
<p:cmLst xmlns:a="http://schemas.openxmlformats.org/drawingml/2006/main" xmlns:r="http://schemas.openxmlformats.org/officeDocument/2006/relationships" xmlns:p="http://schemas.openxmlformats.org/presentationml/2006/main">
  <p:cm authorId="0" dt="2026-02-09T09:30:50.511" idx="1">
    <p:pos x="196" y="541"/>
    <p:text>Het lijkt mij dat de wet ondanks de stakingen toch is aangenomen. We hebben niet gewonnen.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enktankminerva.be/analyse/budgetalternatif" TargetMode="External" /><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ligueur.be/article/gratuite-scolaire-ou-pas" TargetMode="External" /><Relationship Id="rId2" Type="http://schemas.openxmlformats.org/officeDocument/2006/relationships/slide" Target="../slides/slide15.xml" /><Relationship Id="rId1" Type="http://schemas.openxmlformats.org/officeDocument/2006/relationships/notesMaster" Target="../notesMasters/notesMaster1.xml" /><Relationship Id="rId4" Type="http://schemas.openxmlformats.org/officeDocument/2006/relationships/hyperlink" Target="https://www.rtbf.be/article/fin-de-la-gratuite-des-fournitures-scolaires-en-federation-wallonie-bruxelles-enjeux-et-repercussions-11614795" TargetMode="Externa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fgtb.be/sites/default/files/2021-11/GREVE%2060_61.pdf" TargetMode="External" /><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auvio.rtbf.be/media/les-cles-les-cles-3399878" TargetMode="External" /><Relationship Id="rId13" Type="http://schemas.openxmlformats.org/officeDocument/2006/relationships/hyperlink" Target="https://www.econospheres.be/" TargetMode="External" /><Relationship Id="rId18" Type="http://schemas.openxmlformats.org/officeDocument/2006/relationships/hyperlink" Target="https://www.cire.be/publication/decryptage-gouvernement-arizona-2-4-sejour-regroupement-familial/" TargetMode="External" /><Relationship Id="rId3" Type="http://schemas.openxmlformats.org/officeDocument/2006/relationships/hyperlink" Target="https://www.lacsc.be/docs/default-source/acv-csc-docsitemap/6000-centrales/6550-cne/6570-actualites/6590-campagnes/arizona/tract-202512---lutte-contre-l-arizona---le-fruit-de-nos-actions-et-ce-qu-il-reste-a-bloquer.pdf?sfvrsn=89d44dda_1" TargetMode="External" /><Relationship Id="rId21" Type="http://schemas.openxmlformats.org/officeDocument/2006/relationships/hyperlink" Target="https://www.cire.be/publication/premieres-mesures-arizona-en-matiere-dasile-et-de-migration/" TargetMode="External" /><Relationship Id="rId7" Type="http://schemas.openxmlformats.org/officeDocument/2006/relationships/hyperlink" Target="https://auvio.rtbf.be/media/les-cles-les-cles-3403352" TargetMode="External" /><Relationship Id="rId12" Type="http://schemas.openxmlformats.org/officeDocument/2006/relationships/hyperlink" Target="https://www.facebook.com/people/Cash-Cash-Sardine/61585778144492/" TargetMode="External" /><Relationship Id="rId17" Type="http://schemas.openxmlformats.org/officeDocument/2006/relationships/hyperlink" Target="https://www.cire.be/publication/decryptage-gouvernement-arizona-1-4-accueil-protection/" TargetMode="External" /><Relationship Id="rId2" Type="http://schemas.openxmlformats.org/officeDocument/2006/relationships/slide" Target="../slides/slide21.xml" /><Relationship Id="rId16" Type="http://schemas.openxmlformats.org/officeDocument/2006/relationships/hyperlink" Target="https://auvio.rtbf.be/media/les-cles-les-cles-3392499" TargetMode="External" /><Relationship Id="rId20" Type="http://schemas.openxmlformats.org/officeDocument/2006/relationships/hyperlink" Target="https://www.cire.be/publication/decryptage-gouvernement-arizona-4-4-sejour-irregulier-politique-de-retour/" TargetMode="External" /><Relationship Id="rId1" Type="http://schemas.openxmlformats.org/officeDocument/2006/relationships/notesMaster" Target="../notesMasters/notesMaster1.xml" /><Relationship Id="rId6" Type="http://schemas.openxmlformats.org/officeDocument/2006/relationships/hyperlink" Target="https://coalitionsante.be/analyse-de-laccord-du-gouvernement-arizona/" TargetMode="External" /><Relationship Id="rId11" Type="http://schemas.openxmlformats.org/officeDocument/2006/relationships/hyperlink" Target="https://www.instagram.com/cashcashsardine" TargetMode="External" /><Relationship Id="rId5" Type="http://schemas.openxmlformats.org/officeDocument/2006/relationships/hyperlink" Target="https://www.revuepolitique.be/decoder-larizona-1-4-austerite-budgetaire-et-competitivite/" TargetMode="External" /><Relationship Id="rId15" Type="http://schemas.openxmlformats.org/officeDocument/2006/relationships/hyperlink" Target="https://www.revuepolitique.be/decoder-larizona-3-4-un-neoliberalisme-aux-accents-autoritaires/" TargetMode="External" /><Relationship Id="rId10" Type="http://schemas.openxmlformats.org/officeDocument/2006/relationships/hyperlink" Target="https://auvio.rtbf.be/media/les-cles-les-cles-3413144" TargetMode="External" /><Relationship Id="rId19" Type="http://schemas.openxmlformats.org/officeDocument/2006/relationships/hyperlink" Target="https://www.cire.be/publication/decryptage-gouvernement-arizona-3-4-aide-sociale-integration-nationalite/" TargetMode="External" /><Relationship Id="rId4" Type="http://schemas.openxmlformats.org/officeDocument/2006/relationships/hyperlink" Target="https://www.revuepolitique.be/decoder-larizona-2-4-la-marchandisation-acceleree-de-la-securite-sociale/" TargetMode="External" /><Relationship Id="rId9" Type="http://schemas.openxmlformats.org/officeDocument/2006/relationships/hyperlink" Target="https://auvio.rtbf.be/media/les-cles-les-cles-3407988" TargetMode="External" /><Relationship Id="rId14" Type="http://schemas.openxmlformats.org/officeDocument/2006/relationships/hyperlink" Target="https://www.revuepolitique.be/decoder-larizona-4-4-energie-ecologie-et-mobilite-les-oubliees-du-gouvernement/" TargetMode="Externa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81b9cc93a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81b9cc93a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dirty="0"/>
              <a:t>Belasting op meerwaarde </a:t>
            </a:r>
            <a:endParaRPr b="1" dirty="0"/>
          </a:p>
          <a:p>
            <a:pPr marL="457200" lvl="0" indent="-298450" algn="l" rtl="0">
              <a:spcBef>
                <a:spcPts val="0"/>
              </a:spcBef>
              <a:spcAft>
                <a:spcPts val="0"/>
              </a:spcAft>
              <a:buSzPts val="1100"/>
              <a:buChar char="●"/>
            </a:pPr>
            <a:r>
              <a:rPr lang="fr" dirty="0"/>
              <a:t>Meerwaarden worden momenteel niet belast in België. Dat betekent dat wanneer je aandelen van een bedrijf koopt en die vier jaar later tegen een hogere prijs verkoopt, je geen belasting betaalt over de gerealiseerde meerwaarde. </a:t>
            </a:r>
            <a:endParaRPr dirty="0"/>
          </a:p>
          <a:p>
            <a:pPr marL="457200" lvl="0" indent="-298450" algn="l" rtl="0">
              <a:spcBef>
                <a:spcPts val="0"/>
              </a:spcBef>
              <a:spcAft>
                <a:spcPts val="0"/>
              </a:spcAft>
              <a:buSzPts val="1100"/>
              <a:buChar char="●"/>
            </a:pPr>
            <a:r>
              <a:rPr lang="fr" dirty="0"/>
              <a:t>Deze belasting had 4 miljard kunnen opleveren, maar is uitgehold en kan gemakkelijk worden omzeild.</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fr" b="1" dirty="0"/>
              <a:t>Verlaging van de loonbelasting </a:t>
            </a:r>
            <a:endParaRPr b="1" dirty="0"/>
          </a:p>
          <a:p>
            <a:pPr marL="457200" lvl="0" indent="-298450" algn="l" rtl="0">
              <a:spcBef>
                <a:spcPts val="0"/>
              </a:spcBef>
              <a:spcAft>
                <a:spcPts val="0"/>
              </a:spcAft>
              <a:buSzPts val="1100"/>
              <a:buChar char="●"/>
            </a:pPr>
            <a:r>
              <a:rPr lang="fr" dirty="0"/>
              <a:t>Simpel gezegd is het de bedoeling om de eerste schijf van de personenbelasting, die tegen 0% wordt belast, uit te breiden.</a:t>
            </a:r>
            <a:endParaRPr dirty="0"/>
          </a:p>
          <a:p>
            <a:pPr marL="457200" lvl="0" indent="-298450" algn="l" rtl="0">
              <a:spcBef>
                <a:spcPts val="0"/>
              </a:spcBef>
              <a:spcAft>
                <a:spcPts val="0"/>
              </a:spcAft>
              <a:buSzPts val="1100"/>
              <a:buChar char="●"/>
            </a:pPr>
            <a:r>
              <a:rPr lang="fr" dirty="0"/>
              <a:t>Deze maatregel komt ten goede aan alle werknemers, rijk of arm, en kost de Belgische staat veel geld. </a:t>
            </a:r>
            <a:endParaRPr dirty="0"/>
          </a:p>
          <a:p>
            <a:pPr marL="457200" lvl="0" indent="-298450" algn="l" rtl="0">
              <a:spcBef>
                <a:spcPts val="0"/>
              </a:spcBef>
              <a:spcAft>
                <a:spcPts val="0"/>
              </a:spcAft>
              <a:buSzPts val="1100"/>
              <a:buChar char="●"/>
            </a:pPr>
            <a:r>
              <a:rPr lang="fr" dirty="0"/>
              <a:t>De maatregel is gepland voor het einde van de zittingsperiode. In de begroting die in november is aangenomen, is hij al uitgesteld van 2029 naar 2030 om 1 miljard te besparen. Hij zal waarschijnlijk niet worden uitgevoerd. </a:t>
            </a:r>
            <a:endParaRPr dirty="0"/>
          </a:p>
          <a:p>
            <a:pPr marL="0" lvl="0" indent="0" algn="l" rtl="0">
              <a:spcBef>
                <a:spcPts val="0"/>
              </a:spcBef>
              <a:spcAft>
                <a:spcPts val="0"/>
              </a:spcAft>
              <a:buNone/>
            </a:pPr>
            <a:endParaRPr sz="800" dirty="0"/>
          </a:p>
          <a:p>
            <a:pPr marL="0" lvl="0" indent="0" algn="l" rtl="0">
              <a:spcBef>
                <a:spcPts val="0"/>
              </a:spcBef>
              <a:spcAft>
                <a:spcPts val="0"/>
              </a:spcAft>
              <a:buNone/>
            </a:pPr>
            <a:r>
              <a:rPr lang="fr" b="1" dirty="0"/>
              <a:t>Verlaging van de werkgeversbijdragen </a:t>
            </a:r>
            <a:endParaRPr b="1" dirty="0"/>
          </a:p>
          <a:p>
            <a:pPr marL="457200" lvl="0" indent="-298450" algn="l" rtl="0">
              <a:spcBef>
                <a:spcPts val="0"/>
              </a:spcBef>
              <a:spcAft>
                <a:spcPts val="0"/>
              </a:spcAft>
              <a:buSzPts val="1100"/>
              <a:buChar char="●"/>
            </a:pPr>
            <a:r>
              <a:rPr lang="fr" dirty="0"/>
              <a:t>Sinds 30 jaar dalen de sociale bijdragen van werkgevers (betaald door de werkgever) voortdurend. De inkomsten uit sociale bijdragen van werkgevers dalen van 12% van het bbp in 1995 tot 9% van het bbp in 2023. </a:t>
            </a:r>
            <a:endParaRPr dirty="0"/>
          </a:p>
          <a:p>
            <a:pPr marL="457200" lvl="0" indent="-298450" algn="l" rtl="0">
              <a:spcBef>
                <a:spcPts val="0"/>
              </a:spcBef>
              <a:spcAft>
                <a:spcPts val="0"/>
              </a:spcAft>
              <a:buSzPts val="1100"/>
              <a:buChar char="●"/>
            </a:pPr>
            <a:r>
              <a:rPr lang="fr" dirty="0"/>
              <a:t>Arizona kent een nieuwe verlaging toe voor lage en gemiddelde lonen, wat zal leiden tot 1,2 miljard minder inkomsten voor de sociale zekerheid. </a:t>
            </a:r>
            <a:endParaRPr dirty="0"/>
          </a:p>
          <a:p>
            <a:pPr marL="457200" lvl="0" indent="-298450" algn="l" rtl="0">
              <a:spcBef>
                <a:spcPts val="0"/>
              </a:spcBef>
              <a:spcAft>
                <a:spcPts val="0"/>
              </a:spcAft>
              <a:buSzPts val="1100"/>
              <a:buChar char="●"/>
            </a:pPr>
            <a:r>
              <a:rPr lang="fr" dirty="0"/>
              <a:t>De lonen worden bevroren, maar de loonkosten voor de werkgever dalen door deze nieuwe verlaging van de premies.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 b="1" dirty="0"/>
              <a:t>Afschaffing van de belastingvermindering voor werklozen </a:t>
            </a:r>
            <a:endParaRPr b="1" dirty="0"/>
          </a:p>
          <a:p>
            <a:pPr marL="457200" lvl="0" indent="-298450" algn="l" rtl="0">
              <a:spcBef>
                <a:spcPts val="0"/>
              </a:spcBef>
              <a:spcAft>
                <a:spcPts val="0"/>
              </a:spcAft>
              <a:buSzPts val="1100"/>
              <a:buChar char="●"/>
            </a:pPr>
            <a:r>
              <a:rPr lang="fr" dirty="0"/>
              <a:t>De maatregel is puur ideologisch. Het is een micro-winst voor de staat en een groot verlies voor de werkloze.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 b="1" dirty="0"/>
              <a:t>Verhoging van de btw en de accijnzen </a:t>
            </a:r>
            <a:endParaRPr b="1" dirty="0"/>
          </a:p>
          <a:p>
            <a:pPr marL="457200" lvl="0" indent="-298450" algn="l" rtl="0">
              <a:spcBef>
                <a:spcPts val="0"/>
              </a:spcBef>
              <a:spcAft>
                <a:spcPts val="0"/>
              </a:spcAft>
              <a:buSzPts val="1100"/>
              <a:buChar char="●"/>
            </a:pPr>
            <a:r>
              <a:rPr lang="fr" dirty="0">
                <a:solidFill>
                  <a:schemeClr val="dk1"/>
                </a:solidFill>
              </a:rPr>
              <a:t>De btw-verhogingen hebben met name betrekking op niet-milieuvriendelijke producten (pesticiden), maar ook op andere goederen zonder ecologische rechtvaardiging (cultuur, verhuur van gemeubileerde woningen en campings, sport). </a:t>
            </a:r>
            <a:endParaRPr dirty="0">
              <a:solidFill>
                <a:schemeClr val="dk1"/>
              </a:solidFill>
            </a:endParaRPr>
          </a:p>
          <a:p>
            <a:pPr marL="457200" lvl="0" indent="-298450" algn="l" rtl="0">
              <a:spcBef>
                <a:spcPts val="0"/>
              </a:spcBef>
              <a:spcAft>
                <a:spcPts val="0"/>
              </a:spcAft>
              <a:buSzPts val="1100"/>
              <a:buChar char="●"/>
            </a:pPr>
            <a:r>
              <a:rPr lang="fr" dirty="0"/>
              <a:t>De btw en accijnzen treffen vooral huishoudens met een laag inkomen, die een groter deel van hun inkomen aan consumptie besteden. Het zijn degressieve belastingen, in tegenstelling tot andere belastinginkomsten. </a:t>
            </a:r>
            <a:endParaRPr dirty="0"/>
          </a:p>
          <a:p>
            <a:pPr marL="457200" lvl="0" indent="-298450" algn="l" rtl="0">
              <a:spcBef>
                <a:spcPts val="0"/>
              </a:spcBef>
              <a:spcAft>
                <a:spcPts val="0"/>
              </a:spcAft>
              <a:buSzPts val="1100"/>
              <a:buChar char="●"/>
            </a:pPr>
            <a:r>
              <a:rPr lang="fr" dirty="0"/>
              <a:t>Het is dus ideologisch om de btw en de accijnzen te verhogen en niet de belastingen op kapitaal, vermogen of bedrijven, die de rijksten zwaarder treffen.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 b="1" dirty="0"/>
              <a:t>Zeer weinig geloofwaardige begroting </a:t>
            </a:r>
            <a:endParaRPr b="1" dirty="0"/>
          </a:p>
          <a:p>
            <a:pPr marL="457200" lvl="0" indent="-298450" algn="l" rtl="0">
              <a:spcBef>
                <a:spcPts val="0"/>
              </a:spcBef>
              <a:spcAft>
                <a:spcPts val="0"/>
              </a:spcAft>
              <a:buSzPts val="1100"/>
              <a:buChar char="●"/>
            </a:pPr>
            <a:r>
              <a:rPr lang="fr" dirty="0"/>
              <a:t>De terugverdien-effecten van het beleid op het gebied van sociale zekerheid en de arbeidsmarkt worden sterk overschat. Men hoopt dat de maatregelen enorm veel banen zullen creëren en 8 miljard aan inkomsten zullen opleveren! </a:t>
            </a:r>
            <a:endParaRPr dirty="0"/>
          </a:p>
          <a:p>
            <a:pPr marL="457200" lvl="0" indent="-298450" algn="l" rtl="0">
              <a:spcBef>
                <a:spcPts val="0"/>
              </a:spcBef>
              <a:spcAft>
                <a:spcPts val="0"/>
              </a:spcAft>
              <a:buSzPts val="1100"/>
              <a:buChar char="●"/>
            </a:pPr>
            <a:r>
              <a:rPr lang="fr" dirty="0"/>
              <a:t>Werkgelegenheid hangt echter in de eerste plaats af van bedrijfsinvesteringen en verkoopvooruitzichten. Aangezien Arizona veel Belgen in een precaire situatie zal brengen, valt te betwijfelen of de economische vooruitzichten voor België de komende jaren bijzonder goed zullen zijn. </a:t>
            </a:r>
            <a:endParaRPr dirty="0"/>
          </a:p>
          <a:p>
            <a:pPr marL="457200" lvl="0" indent="-298450" algn="l" rtl="0">
              <a:spcBef>
                <a:spcPts val="0"/>
              </a:spcBef>
              <a:spcAft>
                <a:spcPts val="0"/>
              </a:spcAft>
              <a:buSzPts val="1100"/>
              <a:buChar char="●"/>
            </a:pPr>
            <a:r>
              <a:rPr lang="fr" dirty="0"/>
              <a:t>De maatregelen van Arizona creëren geen werkgelegenheid (er is bijvoorbeeld geen plan voor overheidsinvesteringen). Ze maken de arbeidsmarkt flexibeler en brengen veel uitkeringsgerechtigden in een precaire situatie. Als ze al werkgelegenheid creëren, dan is dat precaire, flexibele werkgelegenheid zonder bescherming. En banen die zeer weinig bijdragen aan de financiering van de staat (flexijobs, enz.).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 b="1" dirty="0"/>
              <a:t>Arizona is niet gericht op het verminderen van de schuld. </a:t>
            </a:r>
            <a:r>
              <a:rPr lang="fr" dirty="0"/>
              <a:t>De maatregelen zijn niet geloofwaardig: </a:t>
            </a:r>
            <a:endParaRPr dirty="0"/>
          </a:p>
          <a:p>
            <a:pPr marL="457200" lvl="0" indent="-298450" algn="l" rtl="0">
              <a:spcBef>
                <a:spcPts val="0"/>
              </a:spcBef>
              <a:spcAft>
                <a:spcPts val="0"/>
              </a:spcAft>
              <a:buSzPts val="1100"/>
              <a:buChar char="●"/>
            </a:pPr>
            <a:r>
              <a:rPr lang="fr" dirty="0"/>
              <a:t>Bezuinigingen op sociale uitgaven hebben in het verleden aangetoond dat ze niet in staat zijn om de schuld te verminderen, omdat ze een te negatief effect hebben op de economische groei. Voorbeeld: in Griekenland, Italië en Spanje is de schuld explosief gestegen na de invoering van bezuinigingsmaatregelen in 2012. </a:t>
            </a:r>
            <a:endParaRPr dirty="0"/>
          </a:p>
          <a:p>
            <a:pPr marL="457200" lvl="0" indent="-298450" algn="l" rtl="0">
              <a:spcBef>
                <a:spcPts val="0"/>
              </a:spcBef>
              <a:spcAft>
                <a:spcPts val="0"/>
              </a:spcAft>
              <a:buSzPts val="1100"/>
              <a:buChar char="●"/>
            </a:pPr>
            <a:r>
              <a:rPr lang="fr" dirty="0"/>
              <a:t>De terugverdien-effecten worden sterk overschat</a:t>
            </a:r>
            <a:endParaRPr dirty="0"/>
          </a:p>
          <a:p>
            <a:pPr marL="457200" lvl="0" indent="-298450" algn="l" rtl="0">
              <a:spcBef>
                <a:spcPts val="0"/>
              </a:spcBef>
              <a:spcAft>
                <a:spcPts val="0"/>
              </a:spcAft>
              <a:buSzPts val="1100"/>
              <a:buChar char="●"/>
            </a:pPr>
            <a:r>
              <a:rPr lang="fr" dirty="0"/>
              <a:t>De schuld zal waarschijnlijk niet afnemen en de regering zal dit argument vervolgens opnieuw gebruiken om een nieuwe bezuinigingsronde te rechtvaardigen. </a:t>
            </a:r>
            <a:endParaRPr dirty="0"/>
          </a:p>
          <a:p>
            <a:pPr marL="457200" lvl="0" indent="-298450" algn="l" rtl="0">
              <a:spcBef>
                <a:spcPts val="0"/>
              </a:spcBef>
              <a:spcAft>
                <a:spcPts val="0"/>
              </a:spcAft>
              <a:buSzPts val="1100"/>
              <a:buChar char="●"/>
            </a:pPr>
            <a:r>
              <a:rPr lang="fr" dirty="0"/>
              <a:t>Het discours over de schuld is puur ideologisch. Het wordt gebruikt om een beleid op te leggen dat de sociale verworvenheden afbreekt en de winsten van bedrijven vergroot. </a:t>
            </a:r>
            <a:endParaRPr dirty="0"/>
          </a:p>
          <a:p>
            <a:pPr marL="457200" lvl="0" indent="-298450" algn="l" rtl="0">
              <a:spcBef>
                <a:spcPts val="0"/>
              </a:spcBef>
              <a:spcAft>
                <a:spcPts val="0"/>
              </a:spcAft>
              <a:buSzPts val="1100"/>
              <a:buChar char="●"/>
            </a:pPr>
            <a:r>
              <a:rPr lang="fr" dirty="0"/>
              <a:t>De noodzaak om de schuld te verminderen wordt opgelegd door Europa. Deze noodzaak moet in vraag worden gesteld (maar dat is niet het onderwerp van deze presentatie). Voorlopig is er nog geen reden tot bezorgdheid, want de Belgische schuld blijft houdbaar en aantrekkelijk voor de financiële markten. De schuld is zelfs noodzakelijk om te investeren en het broodnodige sociale en ecologische beleid te voeren...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a08538ead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a08538ead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a:solidFill>
                  <a:schemeClr val="dk1"/>
                </a:solidFill>
              </a:rPr>
              <a:t>De begroting van Arizona legt de nadruk op: </a:t>
            </a:r>
            <a:endParaRPr dirty="0">
              <a:solidFill>
                <a:schemeClr val="dk1"/>
              </a:solidFill>
            </a:endParaRPr>
          </a:p>
          <a:p>
            <a:pPr marL="457200" lvl="0" indent="-298450" algn="l" rtl="0">
              <a:spcBef>
                <a:spcPts val="0"/>
              </a:spcBef>
              <a:spcAft>
                <a:spcPts val="0"/>
              </a:spcAft>
              <a:buClr>
                <a:schemeClr val="dk1"/>
              </a:buClr>
              <a:buSzPts val="1100"/>
              <a:buChar char="-"/>
            </a:pPr>
            <a:r>
              <a:rPr lang="fr" dirty="0">
                <a:solidFill>
                  <a:schemeClr val="dk1"/>
                </a:solidFill>
              </a:rPr>
              <a:t>47% op sociale zekerheid: pensioenen (10%), gezondheidszorg (5%), werkloosheid en langdurige ziekte (18%), welzijn en sociale bijstand (13%). </a:t>
            </a:r>
            <a:endParaRPr dirty="0">
              <a:solidFill>
                <a:schemeClr val="dk1"/>
              </a:solidFill>
            </a:endParaRPr>
          </a:p>
          <a:p>
            <a:pPr marL="457200" lvl="0" indent="-298450" algn="l" rtl="0">
              <a:spcBef>
                <a:spcPts val="0"/>
              </a:spcBef>
              <a:spcAft>
                <a:spcPts val="0"/>
              </a:spcAft>
              <a:buClr>
                <a:schemeClr val="dk1"/>
              </a:buClr>
              <a:buSzPts val="1100"/>
              <a:buChar char="-"/>
            </a:pPr>
            <a:r>
              <a:rPr lang="fr" dirty="0">
                <a:solidFill>
                  <a:schemeClr val="dk1"/>
                </a:solidFill>
              </a:rPr>
              <a:t>17% op administratie en openbare diensten </a:t>
            </a:r>
            <a:endParaRPr dirty="0">
              <a:solidFill>
                <a:schemeClr val="dk1"/>
              </a:solidFill>
            </a:endParaRPr>
          </a:p>
          <a:p>
            <a:pPr marL="457200" lvl="0" indent="-298450" algn="l" rtl="0">
              <a:spcBef>
                <a:spcPts val="0"/>
              </a:spcBef>
              <a:spcAft>
                <a:spcPts val="0"/>
              </a:spcAft>
              <a:buClr>
                <a:schemeClr val="dk1"/>
              </a:buClr>
              <a:buSzPts val="1100"/>
              <a:buChar char="-"/>
            </a:pPr>
            <a:r>
              <a:rPr lang="fr" dirty="0">
                <a:solidFill>
                  <a:schemeClr val="dk1"/>
                </a:solidFill>
              </a:rPr>
              <a:t>slechts 7% wordt bijgedragen door de sterkste schouders.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fr" dirty="0">
                <a:solidFill>
                  <a:schemeClr val="dk1"/>
                </a:solidFill>
              </a:rPr>
              <a:t>Arizona legt de nadruk bijna uitsluitend op bezuinigingen, terwijl het vooral de belastinginkomsten zijn die de afgelopen jaren zijn gedaald (en dan vooral de belastinginkomsten voortkomend uit bedrijven): verlaging van de vennootschapsbelasting (van 33% naar 25%), verlaging van de sociale bijdragen voor werkgevers (van 32,4% naar 25%), toename van contracten en voordelen met lage belastingen (flexijobs, studentenjobs, extralegale voordelen, onbelaste overuren), explosieve groei van managementbedrijven die veel minder belasting betalen dan werknemers (ongeveer 30% in plaats van 60% in totaal), explosieve groei van loonsubsidies, enz. In 2025 zijn de belastinginkomsten bijvoorbeeld slechts met 1,9% gestegen, terwijl het bbp met 3,6% is gestegen... In 2024 zijn de belastinginkomsten met 17,6 miljard gedaald ten opzichte van 2014, terwijl alle andere factoren gelijk zijn gebleven. </a:t>
            </a:r>
            <a:endParaRPr dirty="0">
              <a:solidFill>
                <a:schemeClr val="dk1"/>
              </a:solidFill>
            </a:endParaRPr>
          </a:p>
          <a:p>
            <a:pPr marL="0" lvl="0" indent="0" algn="l" rtl="0">
              <a:spcBef>
                <a:spcPts val="0"/>
              </a:spcBef>
              <a:spcAft>
                <a:spcPts val="0"/>
              </a:spcAft>
              <a:buNone/>
            </a:pPr>
            <a:endParaRPr dirty="0">
              <a:solidFill>
                <a:srgbClr val="181818"/>
              </a:solidFill>
            </a:endParaRPr>
          </a:p>
          <a:p>
            <a:pPr marL="0" lvl="0" indent="0" algn="l" rtl="0">
              <a:spcBef>
                <a:spcPts val="0"/>
              </a:spcBef>
              <a:spcAft>
                <a:spcPts val="0"/>
              </a:spcAft>
              <a:buNone/>
            </a:pPr>
            <a:r>
              <a:rPr lang="fr" dirty="0">
                <a:solidFill>
                  <a:srgbClr val="181818"/>
                </a:solidFill>
              </a:rPr>
              <a:t>Bovendien worden in België inkomsten uit kapitaal (dividenden, huurinkomsten, meerwaarden) zeer laag belast, waardoor ons belastingstelsel degressief is: een gemiddelde Belg betaalt 42% belastingen en heffingen op zijn totale inkomen, terwijl de top 1% van de rijksten slechts een effectief tarief van 24% betaalt. </a:t>
            </a:r>
            <a:endParaRPr dirty="0">
              <a:solidFill>
                <a:srgbClr val="181818"/>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fr" dirty="0">
                <a:solidFill>
                  <a:schemeClr val="dk1"/>
                </a:solidFill>
              </a:rPr>
              <a:t>We hadden het anders kunnen aanpakken en kunnen streven naar een vermindering van de bovengenoemde verstoringen: </a:t>
            </a:r>
            <a:endParaRPr dirty="0">
              <a:solidFill>
                <a:schemeClr val="dk1"/>
              </a:solidFill>
            </a:endParaRPr>
          </a:p>
          <a:p>
            <a:pPr marL="685800" lvl="0" indent="-298450" algn="l" rtl="0">
              <a:lnSpc>
                <a:spcPct val="115000"/>
              </a:lnSpc>
              <a:spcBef>
                <a:spcPts val="0"/>
              </a:spcBef>
              <a:spcAft>
                <a:spcPts val="0"/>
              </a:spcAft>
              <a:buClr>
                <a:schemeClr val="dk1"/>
              </a:buClr>
              <a:buSzPts val="1100"/>
              <a:buFont typeface="Arial"/>
              <a:buChar char="●"/>
            </a:pPr>
            <a:r>
              <a:rPr lang="fr" dirty="0">
                <a:solidFill>
                  <a:schemeClr val="dk1"/>
                </a:solidFill>
              </a:rPr>
              <a:t>De globalisering van de inkomsten zou 10 miljard euro kunnen opleveren. De globalisering van de inkomsten houdt in dat alle inkomsten op dezelfde manier worden belast, of ze nu afkomstig zijn van een loon, een financieel vermogen of huurinkomsten.</a:t>
            </a:r>
            <a:endParaRPr dirty="0">
              <a:solidFill>
                <a:schemeClr val="dk1"/>
              </a:solidFill>
            </a:endParaRPr>
          </a:p>
          <a:p>
            <a:pPr marL="685800" lvl="0" indent="-298450" algn="l" rtl="0">
              <a:lnSpc>
                <a:spcPct val="115000"/>
              </a:lnSpc>
              <a:spcBef>
                <a:spcPts val="0"/>
              </a:spcBef>
              <a:spcAft>
                <a:spcPts val="0"/>
              </a:spcAft>
              <a:buClr>
                <a:schemeClr val="dk1"/>
              </a:buClr>
              <a:buSzPts val="1100"/>
              <a:buFont typeface="Arial"/>
              <a:buChar char="●"/>
            </a:pPr>
            <a:r>
              <a:rPr lang="fr" dirty="0">
                <a:solidFill>
                  <a:schemeClr val="dk1"/>
                </a:solidFill>
              </a:rPr>
              <a:t>Een vermogensbelasting zou tussen de 9 en 13 miljard euro opleveren. </a:t>
            </a:r>
            <a:r>
              <a:rPr lang="fr" sz="1050" dirty="0">
                <a:solidFill>
                  <a:srgbClr val="181818"/>
                </a:solidFill>
                <a:latin typeface="Roboto"/>
                <a:ea typeface="Roboto"/>
                <a:cs typeface="Roboto"/>
                <a:sym typeface="Roboto"/>
              </a:rPr>
              <a:t>We hanteren het zogenaamde "1-2-3"-voorstel, dat inhoudt dat vermogens tussen 1 en 2 miljoen euro worden belast tegen 1%, vermogens tussen 2 en 3 miljoen euro tegen 2% en vermogens boven 3 miljoen euro tegen 3%. We voegen daar een vrijstelling van 1 miljoen euro voor de hoofdwoning van alle huishoudens aan toe.</a:t>
            </a:r>
            <a:endParaRPr sz="1050" dirty="0">
              <a:solidFill>
                <a:srgbClr val="181818"/>
              </a:solidFill>
              <a:latin typeface="Roboto"/>
              <a:ea typeface="Roboto"/>
              <a:cs typeface="Roboto"/>
              <a:sym typeface="Roboto"/>
            </a:endParaRPr>
          </a:p>
          <a:p>
            <a:pPr marL="685800" lvl="0" indent="-295275" algn="l" rtl="0">
              <a:lnSpc>
                <a:spcPct val="115000"/>
              </a:lnSpc>
              <a:spcBef>
                <a:spcPts val="0"/>
              </a:spcBef>
              <a:spcAft>
                <a:spcPts val="0"/>
              </a:spcAft>
              <a:buClr>
                <a:srgbClr val="181818"/>
              </a:buClr>
              <a:buSzPts val="1050"/>
              <a:buFont typeface="Roboto"/>
              <a:buChar char="●"/>
            </a:pPr>
            <a:r>
              <a:rPr lang="fr" sz="1050" dirty="0">
                <a:solidFill>
                  <a:srgbClr val="181818"/>
                </a:solidFill>
                <a:latin typeface="Roboto"/>
                <a:ea typeface="Roboto"/>
                <a:cs typeface="Roboto"/>
                <a:sym typeface="Roboto"/>
              </a:rPr>
              <a:t>Het handhaven van het militaire budget van 2024 zou 4 miljard opleveren. </a:t>
            </a:r>
            <a:endParaRPr sz="1050" dirty="0">
              <a:solidFill>
                <a:srgbClr val="181818"/>
              </a:solidFill>
              <a:latin typeface="Roboto"/>
              <a:ea typeface="Roboto"/>
              <a:cs typeface="Roboto"/>
              <a:sym typeface="Roboto"/>
            </a:endParaRPr>
          </a:p>
          <a:p>
            <a:pPr marL="685800" lvl="0" indent="-295275" algn="l" rtl="0">
              <a:lnSpc>
                <a:spcPct val="115000"/>
              </a:lnSpc>
              <a:spcBef>
                <a:spcPts val="0"/>
              </a:spcBef>
              <a:spcAft>
                <a:spcPts val="0"/>
              </a:spcAft>
              <a:buClr>
                <a:srgbClr val="181818"/>
              </a:buClr>
              <a:buSzPts val="1050"/>
              <a:buFont typeface="Roboto"/>
              <a:buChar char="●"/>
            </a:pPr>
            <a:r>
              <a:rPr lang="fr" sz="1050" dirty="0">
                <a:solidFill>
                  <a:srgbClr val="181818"/>
                </a:solidFill>
                <a:latin typeface="Roboto"/>
                <a:ea typeface="Roboto"/>
                <a:cs typeface="Roboto"/>
                <a:sym typeface="Roboto"/>
              </a:rPr>
              <a:t>Het belasten van de tweede pensioenpijler zoals andere inkomsten uit arbeid zou 4 miljard opleveren. </a:t>
            </a:r>
            <a:endParaRPr sz="1050" dirty="0">
              <a:solidFill>
                <a:srgbClr val="181818"/>
              </a:solidFill>
              <a:latin typeface="Roboto"/>
              <a:ea typeface="Roboto"/>
              <a:cs typeface="Roboto"/>
              <a:sym typeface="Roboto"/>
            </a:endParaRPr>
          </a:p>
          <a:p>
            <a:pPr marL="685800" lvl="0" indent="-295275" algn="l" rtl="0">
              <a:lnSpc>
                <a:spcPct val="115000"/>
              </a:lnSpc>
              <a:spcBef>
                <a:spcPts val="0"/>
              </a:spcBef>
              <a:spcAft>
                <a:spcPts val="0"/>
              </a:spcAft>
              <a:buClr>
                <a:srgbClr val="181818"/>
              </a:buClr>
              <a:buSzPts val="1050"/>
              <a:buFont typeface="Roboto"/>
              <a:buChar char="●"/>
            </a:pPr>
            <a:r>
              <a:rPr lang="fr" sz="1050" dirty="0">
                <a:solidFill>
                  <a:srgbClr val="181818"/>
                </a:solidFill>
                <a:latin typeface="Roboto"/>
                <a:ea typeface="Roboto"/>
                <a:cs typeface="Roboto"/>
                <a:sym typeface="Roboto"/>
              </a:rPr>
              <a:t>Het afschaffen van bepaalde belastingvoordelen (loonsubsidies, RDT, gunstige regeling voor voetballers, belasting heffen op digitale giganten) zou minimaal 3,3 miljard opleveren: (zie hier voor meer details over de betreffende belastingvoordelen: </a:t>
            </a:r>
            <a:r>
              <a:rPr lang="fr" u="sng" dirty="0">
                <a:solidFill>
                  <a:schemeClr val="hlink"/>
                </a:solidFill>
                <a:hlinkClick r:id="rId3"/>
              </a:rPr>
              <a:t>Begroting: 40 miljard euro vinden zonder degenen met weinig te laten betalen — Denktank Minerva</a:t>
            </a:r>
            <a:r>
              <a:rPr lang="fr" u="sng" dirty="0">
                <a:solidFill>
                  <a:schemeClr val="hlink"/>
                </a:solidFill>
              </a:rPr>
              <a:t> (</a:t>
            </a:r>
            <a:r>
              <a:rPr lang="en-US" u="sng" dirty="0">
                <a:solidFill>
                  <a:schemeClr val="hlink"/>
                </a:solidFill>
              </a:rPr>
              <a:t>https://www.denktankminerva.be/analyse/alternatievebegroting)</a:t>
            </a:r>
            <a:r>
              <a:rPr lang="fr" sz="1050" dirty="0">
                <a:solidFill>
                  <a:srgbClr val="181818"/>
                </a:solidFill>
                <a:latin typeface="Roboto"/>
                <a:ea typeface="Roboto"/>
                <a:cs typeface="Roboto"/>
                <a:sym typeface="Roboto"/>
              </a:rPr>
              <a:t>, veel belastingvoordelen zijn hier niet opgenomen omdat er geen officiële cijfers beschikbaar zijn)</a:t>
            </a:r>
            <a:endParaRPr sz="1050" dirty="0">
              <a:solidFill>
                <a:srgbClr val="181818"/>
              </a:solidFill>
              <a:latin typeface="Roboto"/>
              <a:ea typeface="Roboto"/>
              <a:cs typeface="Roboto"/>
              <a:sym typeface="Roboto"/>
            </a:endParaRPr>
          </a:p>
          <a:p>
            <a:pPr marL="685800" lvl="0" indent="-295275" algn="l" rtl="0">
              <a:lnSpc>
                <a:spcPct val="115000"/>
              </a:lnSpc>
              <a:spcBef>
                <a:spcPts val="0"/>
              </a:spcBef>
              <a:spcAft>
                <a:spcPts val="0"/>
              </a:spcAft>
              <a:buClr>
                <a:srgbClr val="181818"/>
              </a:buClr>
              <a:buSzPts val="1050"/>
              <a:buFont typeface="Roboto"/>
              <a:buChar char="●"/>
            </a:pPr>
            <a:r>
              <a:rPr lang="fr" sz="1050" dirty="0">
                <a:solidFill>
                  <a:srgbClr val="181818"/>
                </a:solidFill>
                <a:latin typeface="Roboto"/>
                <a:ea typeface="Roboto"/>
                <a:cs typeface="Roboto"/>
                <a:sym typeface="Roboto"/>
              </a:rPr>
              <a:t>Het belasten van meerwaarden op aandelen (wanneer u een aandeel duurder verkoopt dan u het gekocht hebt) tegen 30 % zou tot 4 miljard kunnen opleveren </a:t>
            </a:r>
            <a:endParaRPr sz="1050" dirty="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endParaRPr sz="1050" dirty="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r>
              <a:rPr lang="fr" sz="1050" dirty="0">
                <a:solidFill>
                  <a:srgbClr val="181818"/>
                </a:solidFill>
                <a:latin typeface="Roboto"/>
                <a:ea typeface="Roboto"/>
                <a:cs typeface="Roboto"/>
                <a:sym typeface="Roboto"/>
              </a:rPr>
              <a:t>Andere maatregelen die niet in de grafiek zijn opgenomen: </a:t>
            </a:r>
            <a:endParaRPr sz="1050" dirty="0">
              <a:solidFill>
                <a:srgbClr val="181818"/>
              </a:solidFill>
              <a:latin typeface="Roboto"/>
              <a:ea typeface="Roboto"/>
              <a:cs typeface="Roboto"/>
              <a:sym typeface="Roboto"/>
            </a:endParaRPr>
          </a:p>
          <a:p>
            <a:pPr marL="685800" lvl="0" indent="-298450" algn="l" rtl="0">
              <a:lnSpc>
                <a:spcPct val="115000"/>
              </a:lnSpc>
              <a:spcBef>
                <a:spcPts val="0"/>
              </a:spcBef>
              <a:spcAft>
                <a:spcPts val="0"/>
              </a:spcAft>
              <a:buClr>
                <a:schemeClr val="dk1"/>
              </a:buClr>
              <a:buSzPts val="1100"/>
              <a:buFont typeface="Arial"/>
              <a:buChar char="●"/>
            </a:pPr>
            <a:r>
              <a:rPr lang="fr" dirty="0">
                <a:solidFill>
                  <a:schemeClr val="dk1"/>
                </a:solidFill>
              </a:rPr>
              <a:t>Terugkeren naar het tarief van de vennootschapsbelasting en de werkgeversbijdragen van vóór de regering-Michel zou ongeveer 13 miljard opleveren </a:t>
            </a:r>
            <a:endParaRPr dirty="0">
              <a:solidFill>
                <a:schemeClr val="dk1"/>
              </a:solidFill>
            </a:endParaRPr>
          </a:p>
          <a:p>
            <a:pPr marL="685800" lvl="0" indent="-298450" algn="l" rtl="0">
              <a:lnSpc>
                <a:spcPct val="115000"/>
              </a:lnSpc>
              <a:spcBef>
                <a:spcPts val="0"/>
              </a:spcBef>
              <a:spcAft>
                <a:spcPts val="0"/>
              </a:spcAft>
              <a:buClr>
                <a:schemeClr val="dk1"/>
              </a:buClr>
              <a:buSzPts val="1100"/>
              <a:buFont typeface="Arial"/>
              <a:buChar char="●"/>
            </a:pPr>
            <a:r>
              <a:rPr lang="fr" dirty="0">
                <a:solidFill>
                  <a:schemeClr val="dk1"/>
                </a:solidFill>
              </a:rPr>
              <a:t>Het beperken van inefficiënte loonsubsidies, die tot 52 miljard euro aan overheidsuitgaven vertegenwoordigen, zou het mogelijk maken om nieuwe behoeften te financieren </a:t>
            </a:r>
            <a:endParaRPr dirty="0">
              <a:solidFill>
                <a:schemeClr val="dk1"/>
              </a:solidFill>
            </a:endParaRPr>
          </a:p>
          <a:p>
            <a:pPr marL="685800" lvl="0" indent="-298450" algn="l" rtl="0">
              <a:lnSpc>
                <a:spcPct val="115000"/>
              </a:lnSpc>
              <a:spcBef>
                <a:spcPts val="0"/>
              </a:spcBef>
              <a:spcAft>
                <a:spcPts val="0"/>
              </a:spcAft>
              <a:buClr>
                <a:schemeClr val="dk1"/>
              </a:buClr>
              <a:buSzPts val="1100"/>
              <a:buFont typeface="Arial"/>
              <a:buChar char="●"/>
            </a:pPr>
            <a:r>
              <a:rPr lang="fr" dirty="0">
                <a:solidFill>
                  <a:schemeClr val="dk1"/>
                </a:solidFill>
              </a:rPr>
              <a:t>En in België verlaat bijna 400 miljard euro het land om naar belastingparadijzen te gaan en wordt niet belast</a:t>
            </a:r>
            <a:endParaRPr dirty="0">
              <a:solidFill>
                <a:schemeClr val="dk1"/>
              </a:solidFill>
            </a:endParaRPr>
          </a:p>
          <a:p>
            <a:pPr marL="45720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fr" dirty="0">
                <a:solidFill>
                  <a:schemeClr val="dk1"/>
                </a:solidFill>
              </a:rPr>
              <a:t>De begroting van Arizona haalt 15 miljard uit de gezondheidszorg, pensioenen, sociale uitgaven, loonsverlagingen, bezuinigingen op de overheid en de precarisering van werk. We zien hier dat alle hervormingen in Arizona hadden kunnen worden vermeden door het geld grotendeels te halen waar het is. Bovendien had men met dit geld nieuwe beleidsmaatregelen kunnen financieren:  </a:t>
            </a:r>
            <a:endParaRPr dirty="0">
              <a:solidFill>
                <a:schemeClr val="dk1"/>
              </a:solidFill>
            </a:endParaRPr>
          </a:p>
          <a:p>
            <a:pPr marL="685800" lvl="0" indent="-298450" algn="l" rtl="0">
              <a:lnSpc>
                <a:spcPct val="115000"/>
              </a:lnSpc>
              <a:spcBef>
                <a:spcPts val="800"/>
              </a:spcBef>
              <a:spcAft>
                <a:spcPts val="0"/>
              </a:spcAft>
              <a:buClr>
                <a:schemeClr val="dk1"/>
              </a:buClr>
              <a:buSzPts val="1100"/>
              <a:buFont typeface="Arial"/>
              <a:buChar char="●"/>
            </a:pPr>
            <a:r>
              <a:rPr lang="fr" dirty="0">
                <a:solidFill>
                  <a:schemeClr val="dk1"/>
                </a:solidFill>
              </a:rPr>
              <a:t>Gratis openbaar vervoer kost slechts 0,5 miljard  </a:t>
            </a:r>
            <a:endParaRPr dirty="0">
              <a:solidFill>
                <a:schemeClr val="dk1"/>
              </a:solidFill>
            </a:endParaRPr>
          </a:p>
          <a:p>
            <a:pPr marL="685800" lvl="0" indent="-298450" algn="l" rtl="0">
              <a:lnSpc>
                <a:spcPct val="115000"/>
              </a:lnSpc>
              <a:spcBef>
                <a:spcPts val="0"/>
              </a:spcBef>
              <a:spcAft>
                <a:spcPts val="0"/>
              </a:spcAft>
              <a:buClr>
                <a:schemeClr val="dk1"/>
              </a:buClr>
              <a:buSzPts val="1100"/>
              <a:buFont typeface="Arial"/>
              <a:buChar char="●"/>
            </a:pPr>
            <a:r>
              <a:rPr lang="fr" dirty="0">
                <a:solidFill>
                  <a:schemeClr val="dk1"/>
                </a:solidFill>
              </a:rPr>
              <a:t>De terugkeer naar de wettelijke pensioenleeftijd van 65 jaar kost 2,2 miljard  </a:t>
            </a:r>
            <a:endParaRPr dirty="0">
              <a:solidFill>
                <a:schemeClr val="dk1"/>
              </a:solidFill>
            </a:endParaRPr>
          </a:p>
          <a:p>
            <a:pPr marL="685800" lvl="0" indent="-298450" algn="l" rtl="0">
              <a:lnSpc>
                <a:spcPct val="115000"/>
              </a:lnSpc>
              <a:spcBef>
                <a:spcPts val="0"/>
              </a:spcBef>
              <a:spcAft>
                <a:spcPts val="0"/>
              </a:spcAft>
              <a:buClr>
                <a:schemeClr val="dk1"/>
              </a:buClr>
              <a:buSzPts val="1100"/>
              <a:buFont typeface="Arial"/>
              <a:buChar char="●"/>
            </a:pPr>
            <a:r>
              <a:rPr lang="fr" dirty="0">
                <a:solidFill>
                  <a:schemeClr val="dk1"/>
                </a:solidFill>
              </a:rPr>
              <a:t>De verhoging van alle sociale uitkeringen met 10% boven de armoedegrens 4,3 miljard  </a:t>
            </a:r>
            <a:endParaRPr dirty="0">
              <a:solidFill>
                <a:schemeClr val="dk1"/>
              </a:solidFill>
            </a:endParaRPr>
          </a:p>
          <a:p>
            <a:pPr marL="685800" lvl="0" indent="-298450" algn="l" rtl="0">
              <a:lnSpc>
                <a:spcPct val="115000"/>
              </a:lnSpc>
              <a:spcBef>
                <a:spcPts val="0"/>
              </a:spcBef>
              <a:spcAft>
                <a:spcPts val="0"/>
              </a:spcAft>
              <a:buClr>
                <a:schemeClr val="dk1"/>
              </a:buClr>
              <a:buSzPts val="1100"/>
              <a:buFont typeface="Arial"/>
              <a:buChar char="●"/>
            </a:pPr>
            <a:r>
              <a:rPr lang="fr" dirty="0">
                <a:solidFill>
                  <a:schemeClr val="dk1"/>
                </a:solidFill>
              </a:rPr>
              <a:t>De aanwerving van 16.500 verpleegkundigen 1 miljard.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fr" dirty="0">
                <a:solidFill>
                  <a:schemeClr val="dk1"/>
                </a:solidFill>
              </a:rPr>
              <a:t>Bovendien blijft het noodzakelijk om kritiek te uiten op de Europese eisen die ons verplichten om de schuld te verminderen via bezuinigingen </a:t>
            </a:r>
            <a:endParaRPr dirty="0">
              <a:solidFill>
                <a:schemeClr val="dk1"/>
              </a:solidFill>
            </a:endParaRPr>
          </a:p>
          <a:p>
            <a:pPr marL="457200" lvl="0" indent="-298450" algn="l" rtl="0">
              <a:spcBef>
                <a:spcPts val="0"/>
              </a:spcBef>
              <a:spcAft>
                <a:spcPts val="0"/>
              </a:spcAft>
              <a:buClr>
                <a:schemeClr val="dk1"/>
              </a:buClr>
              <a:buSzPts val="1100"/>
              <a:buChar char="●"/>
            </a:pPr>
            <a:r>
              <a:rPr lang="fr" dirty="0">
                <a:solidFill>
                  <a:schemeClr val="dk1"/>
                </a:solidFill>
              </a:rPr>
              <a:t>Het terugdringen van de schuld is niet nodig gezien de houdbaarheid van de huidige Belgische schuld. De schuld is nodig om te kunnen investeren. </a:t>
            </a:r>
            <a:endParaRPr dirty="0">
              <a:solidFill>
                <a:schemeClr val="dk1"/>
              </a:solidFill>
            </a:endParaRPr>
          </a:p>
          <a:p>
            <a:pPr marL="457200" lvl="0" indent="-298450" algn="l" rtl="0">
              <a:spcBef>
                <a:spcPts val="0"/>
              </a:spcBef>
              <a:spcAft>
                <a:spcPts val="0"/>
              </a:spcAft>
              <a:buClr>
                <a:schemeClr val="dk1"/>
              </a:buClr>
              <a:buSzPts val="1100"/>
              <a:buChar char="●"/>
            </a:pPr>
            <a:r>
              <a:rPr lang="fr" dirty="0">
                <a:solidFill>
                  <a:schemeClr val="dk1"/>
                </a:solidFill>
              </a:rPr>
              <a:t>Dit doen via bezuinigingen op de sociale uitgaven is contraproductief, omdat dit onze inkomsten remt, we minder uitgeven en dus minder bijdragen aan de economie. Minder groei betekent minder inkomsten en een schuld die kan toenemen. </a:t>
            </a:r>
            <a:endParaRPr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80f0a031e9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80f0a031e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80f0a031e9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80f0a031e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sz="1200" dirty="0">
                <a:solidFill>
                  <a:srgbClr val="595959"/>
                </a:solidFill>
              </a:rPr>
              <a:t>Verscherping van de gezinshereniging =</a:t>
            </a:r>
            <a:endParaRPr sz="1200" dirty="0">
              <a:solidFill>
                <a:srgbClr val="595959"/>
              </a:solidFill>
            </a:endParaRPr>
          </a:p>
          <a:p>
            <a:pPr marL="457200" lvl="0" indent="-304800" algn="l" rtl="0">
              <a:lnSpc>
                <a:spcPct val="115000"/>
              </a:lnSpc>
              <a:spcBef>
                <a:spcPts val="1200"/>
              </a:spcBef>
              <a:spcAft>
                <a:spcPts val="0"/>
              </a:spcAft>
              <a:buClr>
                <a:srgbClr val="595959"/>
              </a:buClr>
              <a:buSzPts val="1200"/>
              <a:buChar char="-"/>
            </a:pPr>
            <a:r>
              <a:rPr lang="fr" sz="1200" dirty="0">
                <a:solidFill>
                  <a:srgbClr val="595959"/>
                </a:solidFill>
              </a:rPr>
              <a:t>verhoging van het bedrag aan middelen dat nodig is voor de gezinshereniging</a:t>
            </a:r>
            <a:endParaRPr sz="1200" dirty="0">
              <a:solidFill>
                <a:srgbClr val="595959"/>
              </a:solidFill>
            </a:endParaRPr>
          </a:p>
          <a:p>
            <a:pPr marL="457200" lvl="0" indent="-304800" algn="l" rtl="0">
              <a:lnSpc>
                <a:spcPct val="115000"/>
              </a:lnSpc>
              <a:spcBef>
                <a:spcPts val="0"/>
              </a:spcBef>
              <a:spcAft>
                <a:spcPts val="0"/>
              </a:spcAft>
              <a:buClr>
                <a:srgbClr val="595959"/>
              </a:buClr>
              <a:buSzPts val="1200"/>
              <a:buChar char="-"/>
            </a:pPr>
            <a:r>
              <a:rPr lang="fr" sz="1200" dirty="0">
                <a:solidFill>
                  <a:srgbClr val="595959"/>
                </a:solidFill>
              </a:rPr>
              <a:t>Verkorting (van 12 naar 6 maanden) van de termijn "zonder materiële voorwaarden" voor gezinshereniging met een vluchteling</a:t>
            </a:r>
            <a:endParaRPr sz="1200" dirty="0">
              <a:solidFill>
                <a:srgbClr val="595959"/>
              </a:solidFill>
            </a:endParaRPr>
          </a:p>
          <a:p>
            <a:pPr marL="457200" lvl="0" indent="-304800" algn="l" rtl="0">
              <a:lnSpc>
                <a:spcPct val="115000"/>
              </a:lnSpc>
              <a:spcBef>
                <a:spcPts val="0"/>
              </a:spcBef>
              <a:spcAft>
                <a:spcPts val="0"/>
              </a:spcAft>
              <a:buClr>
                <a:srgbClr val="595959"/>
              </a:buClr>
              <a:buSzPts val="1200"/>
              <a:buChar char="-"/>
            </a:pPr>
            <a:r>
              <a:rPr lang="fr" sz="1200" dirty="0">
                <a:solidFill>
                  <a:srgbClr val="595959"/>
                </a:solidFill>
              </a:rPr>
              <a:t>Afschaffing van de periode zonder voorwaarden voor begunstigden van subsidiaire bescherming en invoering van een wachttijd van 2 jaar</a:t>
            </a:r>
            <a:endParaRPr sz="1200" dirty="0">
              <a:solidFill>
                <a:srgbClr val="595959"/>
              </a:solidFill>
            </a:endParaRPr>
          </a:p>
          <a:p>
            <a:pPr marL="457200" lvl="0" indent="-304800" algn="l" rtl="0">
              <a:lnSpc>
                <a:spcPct val="115000"/>
              </a:lnSpc>
              <a:spcBef>
                <a:spcPts val="0"/>
              </a:spcBef>
              <a:spcAft>
                <a:spcPts val="0"/>
              </a:spcAft>
              <a:buClr>
                <a:srgbClr val="595959"/>
              </a:buClr>
              <a:buSzPts val="1200"/>
              <a:buChar char="-"/>
            </a:pPr>
            <a:r>
              <a:rPr lang="fr" sz="1200" dirty="0">
                <a:solidFill>
                  <a:srgbClr val="595959"/>
                </a:solidFill>
              </a:rPr>
              <a:t>Afschaffing van de mogelijkheid tot gezinshereniging voor niet-begeleide minderjarigen die subsidiaire bescherming genieten</a:t>
            </a:r>
            <a:endParaRPr sz="1200" dirty="0">
              <a:solidFill>
                <a:srgbClr val="595959"/>
              </a:solidFill>
            </a:endParaRPr>
          </a:p>
          <a:p>
            <a:pPr marL="0" lvl="0" indent="0" algn="l" rtl="0">
              <a:lnSpc>
                <a:spcPct val="115000"/>
              </a:lnSpc>
              <a:spcBef>
                <a:spcPts val="1200"/>
              </a:spcBef>
              <a:spcAft>
                <a:spcPts val="0"/>
              </a:spcAft>
              <a:buNone/>
            </a:pPr>
            <a:r>
              <a:rPr lang="fr" sz="1200" dirty="0">
                <a:solidFill>
                  <a:srgbClr val="595959"/>
                </a:solidFill>
              </a:rPr>
              <a:t>Uitsluiting van opvang van personen met een "M-status" en begeleide minderjarigen die in hun naam een asielaanvraag indienen (aangenomen in juli 2025)</a:t>
            </a:r>
            <a:endParaRPr sz="1200" dirty="0">
              <a:solidFill>
                <a:srgbClr val="595959"/>
              </a:solidFill>
            </a:endParaRPr>
          </a:p>
          <a:p>
            <a:pPr marL="0" lvl="0" indent="0" algn="l" rtl="0">
              <a:lnSpc>
                <a:spcPct val="115000"/>
              </a:lnSpc>
              <a:spcBef>
                <a:spcPts val="1200"/>
              </a:spcBef>
              <a:spcAft>
                <a:spcPts val="0"/>
              </a:spcAft>
              <a:buNone/>
            </a:pPr>
            <a:r>
              <a:rPr lang="fr" sz="1200" dirty="0">
                <a:solidFill>
                  <a:srgbClr val="595959"/>
                </a:solidFill>
              </a:rPr>
              <a:t>M-status: asielzoekers die al een definitieve positieve ("M-status") of negatieve beslissing hebben gekregen op hun aanvraag in een andere lidstaat van de Europese Unie, zien hun asielaanvraag in België geregistreerd en behandeld worden als een latere aanvraag (meervoudige aanvraag), terwijl ze nog nooit eerder een aanvraag hebben ingediend in ons land. Een andere maatregel stelt Fedasil in staat om de opvang te beperken tot uitsluitend medische begeleiding, of om de opvang van asielzoekers met een 'M-status' in te trekken voor de gehele duur van hun asielprocedure.</a:t>
            </a:r>
            <a:endParaRPr sz="1200" dirty="0">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fr" sz="1200" dirty="0">
                <a:solidFill>
                  <a:srgbClr val="595959"/>
                </a:solidFill>
              </a:rPr>
              <a:t>Afschaffing van de bestaande bruggen tussen materiële hulp en financiële steun (aangenomen in juli 2025)</a:t>
            </a:r>
            <a:endParaRPr sz="1200" dirty="0">
              <a:solidFill>
                <a:srgbClr val="595959"/>
              </a:solidFill>
            </a:endParaRPr>
          </a:p>
          <a:p>
            <a:pPr marL="0" lvl="0" indent="0" algn="l" rtl="0">
              <a:lnSpc>
                <a:spcPct val="115000"/>
              </a:lnSpc>
              <a:spcBef>
                <a:spcPts val="1200"/>
              </a:spcBef>
              <a:spcAft>
                <a:spcPts val="0"/>
              </a:spcAft>
              <a:buNone/>
            </a:pPr>
            <a:endParaRPr sz="1200" dirty="0">
              <a:solidFill>
                <a:srgbClr val="595959"/>
              </a:solidFill>
            </a:endParaRPr>
          </a:p>
          <a:p>
            <a:pPr marL="0" lvl="0" indent="0" algn="l" rtl="0">
              <a:spcBef>
                <a:spcPts val="1200"/>
              </a:spcBef>
              <a:spcAft>
                <a:spcPts val="0"/>
              </a:spcAft>
              <a:buNone/>
            </a:pPr>
            <a:r>
              <a:rPr lang="fr" sz="1200" dirty="0"/>
              <a:t>bron: https://www.cire.be/publication/premieres-mesures-arizona-en-matiere-dasile-et-de-migration/</a:t>
            </a:r>
            <a:endParaRPr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80f0a031e9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80f0a031e9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dirty="0"/>
              <a:t>Band tussen bepaalde ministers en extreemrechtse bewegingen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fr" dirty="0"/>
              <a:t>– 13/1/26: minister van Binnenlandse Zaken Bernard Quitin is van plan een lezing te geven in de zakenclub B19, die bekendstaat om zijn banden met extreemrechts. Zijn lezing wordt afgelast vanwege antifascistische protesten (bron: antifascistische coördinatie van België)</a:t>
            </a:r>
            <a:endParaRPr dirty="0"/>
          </a:p>
          <a:p>
            <a:pPr marL="457200" lvl="0" indent="-298450" algn="l" rtl="0">
              <a:spcBef>
                <a:spcPts val="0"/>
              </a:spcBef>
              <a:spcAft>
                <a:spcPts val="0"/>
              </a:spcAft>
              <a:buSzPts val="1100"/>
              <a:buChar char="-"/>
            </a:pPr>
            <a:r>
              <a:rPr lang="fr" dirty="0"/>
              <a:t>5/12/25: het Jean Gol-centrum van de MR nodigt Laurent Alexandre uit, een eugeneticus, racist, charlatan en nep-neurobioloog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a2550869cf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a2550869cf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a:t>Einde van gratis onderwijs: “Bij de presentatie van de begroting voor 2026 kondigde de regering van de Federatie Wallonië-Brussel aan </a:t>
            </a:r>
            <a:r>
              <a:rPr lang="fr" b="1" dirty="0"/>
              <a:t>dat de uitreiking van schoolbenodigdheden </a:t>
            </a:r>
            <a:r>
              <a:rPr lang="fr" dirty="0"/>
              <a:t>aan alle leerlingen van het 1e tot het 3e leerjaar van de basisschool </a:t>
            </a:r>
            <a:r>
              <a:rPr lang="fr" b="1" dirty="0"/>
              <a:t>zou worden afgeschaft</a:t>
            </a:r>
            <a:r>
              <a:rPr lang="fr" dirty="0"/>
              <a:t>. Het gaat hier om schriften, ordners, potloden, linialen, passers, enz. Sinds 2019 kregen scholen, eerst in het kleuteronderwijs en vervolgens tot en met het derde leerjaar van de basisschool, een budget van de Federatie Wallonië-Brussel om dit materiaal aan de leerlingen te verstrekken."</a:t>
            </a:r>
            <a:endParaRPr dirty="0"/>
          </a:p>
          <a:p>
            <a:pPr marL="0" lvl="0" indent="0" algn="l" rtl="0">
              <a:spcBef>
                <a:spcPts val="0"/>
              </a:spcBef>
              <a:spcAft>
                <a:spcPts val="0"/>
              </a:spcAft>
              <a:buNone/>
            </a:pPr>
            <a:r>
              <a:rPr lang="fr" dirty="0"/>
              <a:t>bron:</a:t>
            </a:r>
            <a:r>
              <a:rPr lang="fr" u="sng" dirty="0">
                <a:solidFill>
                  <a:schemeClr val="hlink"/>
                </a:solidFill>
                <a:hlinkClick r:id="rId3"/>
              </a:rPr>
              <a:t> https://leligueur.be/article/gratuite-scolaire-ou-pas</a:t>
            </a:r>
            <a:endParaRPr dirty="0"/>
          </a:p>
          <a:p>
            <a:pPr marL="0" lvl="0" indent="0" algn="l" rtl="0">
              <a:spcBef>
                <a:spcPts val="0"/>
              </a:spcBef>
              <a:spcAft>
                <a:spcPts val="0"/>
              </a:spcAft>
              <a:buNone/>
            </a:pPr>
            <a:r>
              <a:rPr lang="fr" dirty="0"/>
              <a:t>Vanaf 2026 zullen alleen kinderen uit kansarme milieus, die tot en met het zesde leerjaar naar school gaan, nog gratis schoolbenodigdheden krijgen. De toekenningscriteria worden door elke instelling afzonderlijk vastgesteld, wat tot bezorgdheid leidt bij verenigingen zoals de Ligue des familles, die vrezen voor differentiatie en stigmatisering binnen de klas. Het egalitaire principe "één leerling is gelijk aan één leerling" – de hoeksteen van het systeem – wordt volgens de sprekers dus ondermijnd.</a:t>
            </a:r>
            <a:r>
              <a:rPr lang="fr" u="sng" dirty="0">
                <a:solidFill>
                  <a:schemeClr val="hlink"/>
                </a:solidFill>
                <a:hlinkClick r:id="rId4"/>
              </a:rPr>
              <a:t>https://www.rtbf.be/article/fin-de-la-gratuite-des-fournitures-scolaires-en-federation-wallonie-bruxelles-enjeux-et-repercussions-11614795</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80f0a031e9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80f0a031e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183">
                <a:solidFill>
                  <a:srgbClr val="595959"/>
                </a:solidFill>
              </a:rPr>
              <a:t>alternatieven voor de belastingverschuiving: 1) alleen de accijnzen voor niet-residentiële klanten (bedrijven) verhogen 2) aankooppremies voor verbetering van de energieprestaties van het gebouw en vervanging van het verwarmingssysteem (elektrificatie) 3) de belastingverschuiving aanvullen met een energiecheque voor huishoudens met een laag inkomen om deze verhoging te compenseren 4) verhuurders verplichten om hun gebouwen te verbeteren (zonder de huur te verhogen indien er subsidie is)</a:t>
            </a:r>
            <a:br>
              <a:rPr lang="fr" sz="1583">
                <a:solidFill>
                  <a:srgbClr val="595959"/>
                </a:solidFill>
              </a:rPr>
            </a:br>
            <a:r>
              <a:rPr lang="fr"/>
              <a:t>31,5 miljard = de helft van de pensioenen van werknemers in de privésector, afschaffing van het volledige budget voor ziekte-uitkeringen en de rest van de werkloosheidsverzekering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80f0a031e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80f0a031e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a:t>Zie de website van ACV voor wat we hebben bereikt </a:t>
            </a:r>
            <a:r>
              <a:rPr lang="en-US" u="sng" dirty="0">
                <a:solidFill>
                  <a:schemeClr val="hlink"/>
                </a:solidFill>
              </a:rPr>
              <a:t>https://www.hetacv.be/acv-voeding-en-diensten/campagnes/arizona-lente-offensief</a:t>
            </a:r>
            <a:endParaRPr dirty="0"/>
          </a:p>
          <a:p>
            <a:pPr marL="0" lvl="0" indent="0" algn="l" rtl="0">
              <a:spcBef>
                <a:spcPts val="0"/>
              </a:spcBef>
              <a:spcAft>
                <a:spcPts val="0"/>
              </a:spcAft>
              <a:buNone/>
            </a:pPr>
            <a:r>
              <a:rPr lang="fr" dirty="0"/>
              <a:t>Bovendien: </a:t>
            </a:r>
            <a:endParaRPr dirty="0"/>
          </a:p>
          <a:p>
            <a:pPr marL="0" lvl="0" indent="0" algn="l" rtl="0">
              <a:spcBef>
                <a:spcPts val="0"/>
              </a:spcBef>
              <a:spcAft>
                <a:spcPts val="0"/>
              </a:spcAft>
              <a:buNone/>
            </a:pPr>
            <a:endParaRPr dirty="0"/>
          </a:p>
          <a:p>
            <a:pPr marL="457200" lvl="0" indent="-292100" algn="l" rtl="0">
              <a:lnSpc>
                <a:spcPct val="115000"/>
              </a:lnSpc>
              <a:spcBef>
                <a:spcPts val="0"/>
              </a:spcBef>
              <a:spcAft>
                <a:spcPts val="0"/>
              </a:spcAft>
              <a:buClr>
                <a:schemeClr val="dk1"/>
              </a:buClr>
              <a:buSzPts val="1000"/>
              <a:buChar char="●"/>
            </a:pPr>
            <a:r>
              <a:rPr lang="fr" sz="1000" dirty="0">
                <a:solidFill>
                  <a:schemeClr val="dk1"/>
                </a:solidFill>
              </a:rPr>
              <a:t>Druk uitoefenen op de verdeelde regering</a:t>
            </a:r>
            <a:endParaRPr sz="1000" dirty="0">
              <a:solidFill>
                <a:schemeClr val="dk1"/>
              </a:solidFill>
            </a:endParaRPr>
          </a:p>
          <a:p>
            <a:pPr marL="457200" lvl="0" indent="-292100" algn="l" rtl="0">
              <a:lnSpc>
                <a:spcPct val="115000"/>
              </a:lnSpc>
              <a:spcBef>
                <a:spcPts val="0"/>
              </a:spcBef>
              <a:spcAft>
                <a:spcPts val="0"/>
              </a:spcAft>
              <a:buClr>
                <a:schemeClr val="dk1"/>
              </a:buClr>
              <a:buSzPts val="1000"/>
              <a:buChar char="●"/>
            </a:pPr>
            <a:r>
              <a:rPr lang="fr" sz="1000" dirty="0">
                <a:solidFill>
                  <a:schemeClr val="dk1"/>
                </a:solidFill>
              </a:rPr>
              <a:t>Druk uitoefenen omdat sommige akkoorden nog door het parlement moeten worden goedgekeurd, in tweede lezing door de ministerraad en/of de Raad van State. Andere zijn nog niet eens opgesteld! </a:t>
            </a:r>
            <a:endParaRPr sz="1000" dirty="0">
              <a:solidFill>
                <a:schemeClr val="dk1"/>
              </a:solidFill>
            </a:endParaRPr>
          </a:p>
          <a:p>
            <a:pPr marL="457200" lvl="0" indent="-292100" algn="l" rtl="0">
              <a:lnSpc>
                <a:spcPct val="115000"/>
              </a:lnSpc>
              <a:spcBef>
                <a:spcPts val="0"/>
              </a:spcBef>
              <a:spcAft>
                <a:spcPts val="0"/>
              </a:spcAft>
              <a:buClr>
                <a:schemeClr val="dk1"/>
              </a:buClr>
              <a:buSzPts val="1000"/>
              <a:buChar char="●"/>
            </a:pPr>
            <a:r>
              <a:rPr lang="fr" sz="1000" dirty="0">
                <a:solidFill>
                  <a:schemeClr val="dk1"/>
                </a:solidFill>
              </a:rPr>
              <a:t>De bazen geld laten verliezen, want het is een regering van bazen die naar hen luistert</a:t>
            </a:r>
            <a:endParaRPr sz="1000" dirty="0">
              <a:solidFill>
                <a:schemeClr val="dk1"/>
              </a:solidFill>
            </a:endParaRPr>
          </a:p>
          <a:p>
            <a:pPr marL="0" lvl="0" indent="0" algn="l" rtl="0">
              <a:spcBef>
                <a:spcPts val="1200"/>
              </a:spcBef>
              <a:spcAft>
                <a:spcPts val="0"/>
              </a:spcAft>
              <a:buNone/>
            </a:pPr>
            <a:endParaRPr sz="300" dirty="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bc79d99b8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bc79d99b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a:t>Eenheidswet: economisch herstelplan met verschillende maatregelen, zoals verhoging van de indirecte belastingen, invoering van een "noodtoestand" en verscherping van de controle op de werkloosheidsverzekering, besparingen in de ziekte- en invaliditeitsverzekering en de herziening van het statuut en de salarissen van het personeel in de lokale overheden (met een verhoging van de pensioenlasten), treffen de werknemers hard. </a:t>
            </a:r>
            <a:r>
              <a:rPr lang="fr" u="sng" dirty="0">
                <a:solidFill>
                  <a:schemeClr val="hlink"/>
                </a:solidFill>
                <a:hlinkClick r:id="rId3"/>
              </a:rPr>
              <a:t>STAKING 60_61.pdf</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a2a6ef624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a2a6ef624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80f0a031e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80f0a031e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b="1" dirty="0">
                <a:solidFill>
                  <a:schemeClr val="dk1"/>
                </a:solidFill>
              </a:rPr>
              <a:t>Werkloosheid</a:t>
            </a:r>
            <a:r>
              <a:rPr lang="fr" dirty="0">
                <a:solidFill>
                  <a:schemeClr val="dk1"/>
                </a:solidFill>
              </a:rPr>
              <a:t>: reeds goedgekeurd (18 juli 2025)</a:t>
            </a:r>
            <a:endParaRPr dirty="0">
              <a:solidFill>
                <a:schemeClr val="dk1"/>
              </a:solidFill>
            </a:endParaRPr>
          </a:p>
          <a:p>
            <a:pPr marL="457200" lvl="0" indent="-298450" algn="l" rtl="0">
              <a:lnSpc>
                <a:spcPct val="115000"/>
              </a:lnSpc>
              <a:spcBef>
                <a:spcPts val="1200"/>
              </a:spcBef>
              <a:spcAft>
                <a:spcPts val="0"/>
              </a:spcAft>
              <a:buClr>
                <a:schemeClr val="dk1"/>
              </a:buClr>
              <a:buSzPts val="1100"/>
              <a:buChar char="●"/>
            </a:pPr>
            <a:r>
              <a:rPr lang="fr" dirty="0">
                <a:solidFill>
                  <a:schemeClr val="dk1"/>
                </a:solidFill>
              </a:rPr>
              <a:t>Beperking van de werkloosheidsuitkering tot maximaal twee jaar: een jaar werken in de afgelopen drie jaar geeft recht op maximaal een jaar werkloosheidsuitkering. Elke extra periode van vier maanden geeft recht op een extra maand werkloosheidsuitkering, met een maximum van twee jaar.</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dirty="0">
                <a:solidFill>
                  <a:schemeClr val="dk1"/>
                </a:solidFill>
              </a:rPr>
              <a:t>Versterkte degressiviteit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dirty="0">
                <a:solidFill>
                  <a:schemeClr val="dk1"/>
                </a:solidFill>
              </a:rPr>
              <a:t>Beperking van de integratie-uitkeringen tot één jaar (in plaats van drie jaar voorheen)</a:t>
            </a:r>
            <a:endParaRPr dirty="0">
              <a:solidFill>
                <a:schemeClr val="dk1"/>
              </a:solidFill>
            </a:endParaRPr>
          </a:p>
          <a:p>
            <a:pPr marL="457200" lvl="0" indent="0" algn="l" rtl="0">
              <a:lnSpc>
                <a:spcPct val="115000"/>
              </a:lnSpc>
              <a:spcBef>
                <a:spcPts val="1200"/>
              </a:spcBef>
              <a:spcAft>
                <a:spcPts val="0"/>
              </a:spcAft>
              <a:buNone/>
            </a:pPr>
            <a:r>
              <a:rPr lang="fr" dirty="0">
                <a:solidFill>
                  <a:schemeClr val="dk1"/>
                </a:solidFill>
              </a:rPr>
              <a:t>→ er zijn niet genoeg vacatures in verhouding tot het aantal werkzoekenden (en nog minder goede contracten), veel werklozen zullen gewoon zonder iets komen te zitten en moeten doorgaan met het combineren van onzekere minibanen: </a:t>
            </a:r>
            <a:endParaRPr dirty="0">
              <a:solidFill>
                <a:schemeClr val="dk1"/>
              </a:solidFill>
            </a:endParaRPr>
          </a:p>
          <a:p>
            <a:pPr marL="457200" lvl="0" indent="0" algn="l" rtl="0">
              <a:lnSpc>
                <a:spcPct val="115000"/>
              </a:lnSpc>
              <a:spcBef>
                <a:spcPts val="1200"/>
              </a:spcBef>
              <a:spcAft>
                <a:spcPts val="0"/>
              </a:spcAft>
              <a:buNone/>
            </a:pPr>
            <a:r>
              <a:rPr lang="fr" dirty="0">
                <a:solidFill>
                  <a:schemeClr val="dk1"/>
                </a:solidFill>
              </a:rPr>
              <a:t>160.000 vacatures, maar bijvoorbeeld in Wallonië zijn er van de 17.000 vacatures slechts 5.600 vaste contracten. Er zijn 350.000 werkzoekenden in België.</a:t>
            </a:r>
            <a:endParaRPr dirty="0">
              <a:solidFill>
                <a:schemeClr val="dk1"/>
              </a:solidFill>
            </a:endParaRPr>
          </a:p>
          <a:p>
            <a:pPr marL="45720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r>
              <a:rPr lang="fr" b="1" dirty="0">
                <a:solidFill>
                  <a:schemeClr val="dk1"/>
                </a:solidFill>
              </a:rPr>
              <a:t>Pensioen</a:t>
            </a:r>
            <a:r>
              <a:rPr lang="fr" dirty="0">
                <a:solidFill>
                  <a:schemeClr val="dk1"/>
                </a:solidFill>
              </a:rPr>
              <a:t>: de meeste maatregelen zijn in eerste en tweede lezing goedgekeurd door de Ministerraad. Het wetsontwerp is momenteel voorgelegd aan de Raad van State. De parlementaire bespreking zou in februari 2026 moeten plaatsvinden en de goedkeuring in maart 2026. </a:t>
            </a:r>
            <a:endParaRPr dirty="0">
              <a:solidFill>
                <a:schemeClr val="dk1"/>
              </a:solidFill>
            </a:endParaRPr>
          </a:p>
          <a:p>
            <a:pPr marL="0" lvl="0" indent="0" algn="l" rtl="0">
              <a:lnSpc>
                <a:spcPct val="115000"/>
              </a:lnSpc>
              <a:spcBef>
                <a:spcPts val="1200"/>
              </a:spcBef>
              <a:spcAft>
                <a:spcPts val="0"/>
              </a:spcAft>
              <a:buNone/>
            </a:pPr>
            <a:r>
              <a:rPr lang="fr" dirty="0">
                <a:solidFill>
                  <a:schemeClr val="dk1"/>
                </a:solidFill>
              </a:rPr>
              <a:t> Maatregelen voor het einde van de loopbaan: afschaffing van vervroegde uittreding, strengere voorwaarden voor tijdskrediet aan het einde van de loopbaan en voor vervroegd pensioen</a:t>
            </a:r>
            <a:endParaRPr dirty="0">
              <a:solidFill>
                <a:schemeClr val="dk1"/>
              </a:solidFill>
            </a:endParaRPr>
          </a:p>
          <a:p>
            <a:pPr marL="457200" lvl="0" indent="-298450" algn="l" rtl="0">
              <a:spcBef>
                <a:spcPts val="1200"/>
              </a:spcBef>
              <a:spcAft>
                <a:spcPts val="0"/>
              </a:spcAft>
              <a:buClr>
                <a:schemeClr val="dk1"/>
              </a:buClr>
              <a:buSzPts val="1100"/>
              <a:buChar char="●"/>
            </a:pPr>
            <a:r>
              <a:rPr lang="fr" dirty="0">
                <a:solidFill>
                  <a:schemeClr val="dk1"/>
                </a:solidFill>
              </a:rPr>
              <a:t>Het </a:t>
            </a:r>
            <a:r>
              <a:rPr lang="fr" b="1" dirty="0">
                <a:solidFill>
                  <a:schemeClr val="dk1"/>
                </a:solidFill>
              </a:rPr>
              <a:t>brugpensioenstelsel </a:t>
            </a:r>
            <a:r>
              <a:rPr lang="fr" dirty="0">
                <a:solidFill>
                  <a:schemeClr val="dk1"/>
                </a:solidFill>
              </a:rPr>
              <a:t>stelde ontslagen oudere werknemers in staat om een werkloosheidsuitkering te ontvangen (ongeveer 60 % van het loon, met een maximum) aangevuld met een vergoeding betaald door de werkgever of een sectoraal fonds. Dit stelsel was bedoeld om oudere werknemers te ondersteunen die vóór hun pensioen hun baan verliezen. Door de afschaffing kunnen werkgevers zonder aarzelen ontslaan. </a:t>
            </a:r>
            <a:endParaRPr dirty="0">
              <a:solidFill>
                <a:schemeClr val="dk1"/>
              </a:solidFill>
            </a:endParaRPr>
          </a:p>
          <a:p>
            <a:pPr marL="457200" lvl="0" indent="-298450" algn="l" rtl="0">
              <a:spcBef>
                <a:spcPts val="0"/>
              </a:spcBef>
              <a:spcAft>
                <a:spcPts val="0"/>
              </a:spcAft>
              <a:buClr>
                <a:schemeClr val="dk1"/>
              </a:buClr>
              <a:buSzPts val="1100"/>
              <a:buChar char="●"/>
            </a:pPr>
            <a:r>
              <a:rPr lang="fr" dirty="0">
                <a:solidFill>
                  <a:schemeClr val="dk1"/>
                </a:solidFill>
              </a:rPr>
              <a:t>Voor het </a:t>
            </a:r>
            <a:r>
              <a:rPr lang="fr" b="1" dirty="0">
                <a:solidFill>
                  <a:schemeClr val="dk1"/>
                </a:solidFill>
              </a:rPr>
              <a:t>eindeloopbaantijdskrediet</a:t>
            </a:r>
            <a:r>
              <a:rPr lang="fr" dirty="0">
                <a:solidFill>
                  <a:schemeClr val="dk1"/>
                </a:solidFill>
              </a:rPr>
              <a:t>, dat werknemers in de privésector in staat stelt om vanaf een bepaalde leeftijd hun werktijd geleidelijk te verminderen en eventueel een onderbrekingsuitkering van de RVA te ontvangen, worden de loopbaanvoorwaarden (en andere voorwaarden) aangescherpt.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b="1" dirty="0">
                <a:solidFill>
                  <a:schemeClr val="dk1"/>
                </a:solidFill>
              </a:rPr>
              <a:t>Vervroegd pensioen </a:t>
            </a:r>
            <a:r>
              <a:rPr lang="fr" dirty="0">
                <a:solidFill>
                  <a:schemeClr val="dk1"/>
                </a:solidFill>
              </a:rPr>
              <a:t>bij een lange loopbaan (tussen 42 en 44 jaar): </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fr" dirty="0">
                <a:solidFill>
                  <a:schemeClr val="dk1"/>
                </a:solidFill>
              </a:rPr>
              <a:t>de voorwaarden om hiervoor in aanmerking te komen zijn aangescherpt: elk loopbaanjaar moet ten minste 156 gewerkte dagen tellen in plaats van 104 dagen zoals voorheen</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fr" dirty="0">
                <a:solidFill>
                  <a:schemeClr val="dk1"/>
                </a:solidFill>
              </a:rPr>
              <a:t>er wordt een pensioenmalus van 5% per jaar vervroegd pensioen ingevoerd als de werknemer minder dan 156 gewerkte dagen/jaar gedurende 35 jaar of minder dan 7020 gewerkte dagen gedurende zijn loopbaan (= 22,5 jaar voltijds) heeft gewerkt. De malus geldt voor het volledige pensioen (zie berekening op volgende dia). </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1 op de 3 mannelijke werknemers en 1 op de 2 vrouwelijke werknemers die vervroegd met pensioen gaan, worden getroffen door de malus, waardoor hun pensioen gemiddeld met 390 euro per maand daalt. </a:t>
            </a:r>
            <a:endParaRPr dirty="0">
              <a:solidFill>
                <a:schemeClr val="dk1"/>
              </a:solidFill>
            </a:endParaRPr>
          </a:p>
          <a:p>
            <a:pPr marL="914400" lvl="0" indent="0" algn="l" rtl="0">
              <a:lnSpc>
                <a:spcPct val="90000"/>
              </a:lnSpc>
              <a:spcBef>
                <a:spcPts val="1000"/>
              </a:spcBef>
              <a:spcAft>
                <a:spcPts val="0"/>
              </a:spcAft>
              <a:buNone/>
            </a:pPr>
            <a:endParaRPr dirty="0">
              <a:solidFill>
                <a:schemeClr val="dk1"/>
              </a:solidFill>
            </a:endParaRPr>
          </a:p>
          <a:p>
            <a:pPr marL="0" lvl="0" indent="0" algn="l" rtl="0">
              <a:lnSpc>
                <a:spcPct val="115000"/>
              </a:lnSpc>
              <a:spcBef>
                <a:spcPts val="0"/>
              </a:spcBef>
              <a:spcAft>
                <a:spcPts val="0"/>
              </a:spcAft>
              <a:buNone/>
            </a:pPr>
            <a:r>
              <a:rPr lang="fr" dirty="0">
                <a:solidFill>
                  <a:schemeClr val="dk1"/>
                </a:solidFill>
              </a:rPr>
              <a:t>Andere pensioenmaatregelen:</a:t>
            </a:r>
            <a:endParaRPr dirty="0">
              <a:solidFill>
                <a:schemeClr val="dk1"/>
              </a:solidFill>
            </a:endParaRPr>
          </a:p>
          <a:p>
            <a:pPr marL="457200" lvl="0" indent="-298450" algn="l" rtl="0">
              <a:lnSpc>
                <a:spcPct val="115000"/>
              </a:lnSpc>
              <a:spcBef>
                <a:spcPts val="1200"/>
              </a:spcBef>
              <a:spcAft>
                <a:spcPts val="0"/>
              </a:spcAft>
              <a:buClr>
                <a:schemeClr val="dk1"/>
              </a:buClr>
              <a:buSzPts val="1100"/>
              <a:buChar char="●"/>
            </a:pPr>
            <a:r>
              <a:rPr lang="fr" dirty="0">
                <a:solidFill>
                  <a:schemeClr val="dk1"/>
                </a:solidFill>
              </a:rPr>
              <a:t>Afschaffing van het budget voor de herwaardering van pensioenen</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dirty="0">
                <a:solidFill>
                  <a:schemeClr val="dk1"/>
                </a:solidFill>
              </a:rPr>
              <a:t>Beperking van de gelijkgestelde periodes (werkloosheid, ziekte) tot 20 % van de loopbaan (nog steeds geen regelgeving)</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dirty="0">
                <a:solidFill>
                  <a:schemeClr val="dk1"/>
                </a:solidFill>
              </a:rPr>
              <a:t>Afschaffing van de specifieke regels voor ambtenaren</a:t>
            </a: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88b02f070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88b02f070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bc79d99b8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bc79d99b8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a:t>We hebben hier nog geen Nederlandstalige bronnen kunnen toevoegen. Enkele sites hieronder hebben echter ook een Nederlandstalige versie. </a:t>
            </a:r>
          </a:p>
          <a:p>
            <a:pPr marL="0" lvl="0" indent="0" algn="l" rtl="0">
              <a:spcBef>
                <a:spcPts val="0"/>
              </a:spcBef>
              <a:spcAft>
                <a:spcPts val="0"/>
              </a:spcAft>
              <a:buNone/>
            </a:pPr>
            <a:endParaRPr lang="fr" dirty="0"/>
          </a:p>
          <a:p>
            <a:pPr marL="0" lvl="0" indent="0" algn="l" rtl="0">
              <a:spcBef>
                <a:spcPts val="0"/>
              </a:spcBef>
              <a:spcAft>
                <a:spcPts val="0"/>
              </a:spcAft>
              <a:buNone/>
            </a:pPr>
            <a:r>
              <a:rPr lang="fr" dirty="0"/>
              <a:t>Zie de CNE-website voor wat we hebben gewonnen en voor de ppw over Arizona:</a:t>
            </a:r>
            <a:endParaRPr dirty="0"/>
          </a:p>
          <a:p>
            <a:pPr marL="0" lvl="0" indent="0" algn="l" rtl="0">
              <a:spcBef>
                <a:spcPts val="0"/>
              </a:spcBef>
              <a:spcAft>
                <a:spcPts val="0"/>
              </a:spcAft>
              <a:buNone/>
            </a:pPr>
            <a:r>
              <a:rPr lang="fr" u="sng" dirty="0">
                <a:solidFill>
                  <a:schemeClr val="hlink"/>
                </a:solidFill>
                <a:hlinkClick r:id="rId3"/>
              </a:rPr>
              <a:t>https://www.lacsc.be/docs/default-source/acv-csc-docsitemap/6000-centrales/6550-cne/6570-actualites/6590-campagnes/arizona/tract-202512---strijd-tegen-arizona---het-resultaat-van-onze-acties-en-wat-er-nog-te-blokkeren-is.pdf?sfvrsn=89d44dda_1</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 dirty="0"/>
              <a:t>Enkele bronnen</a:t>
            </a:r>
            <a:endParaRPr dirty="0"/>
          </a:p>
          <a:p>
            <a:pPr marL="457200" lvl="0" indent="-298450" algn="l" rtl="0">
              <a:spcBef>
                <a:spcPts val="0"/>
              </a:spcBef>
              <a:spcAft>
                <a:spcPts val="0"/>
              </a:spcAft>
              <a:buSzPts val="1100"/>
              <a:buChar char="-"/>
            </a:pPr>
            <a:r>
              <a:rPr lang="fr" dirty="0"/>
              <a:t>Over sociaal-economische aspecten:</a:t>
            </a:r>
            <a:endParaRPr dirty="0"/>
          </a:p>
          <a:p>
            <a:pPr marL="914400" lvl="1" indent="-298450" algn="l" rtl="0">
              <a:spcBef>
                <a:spcPts val="0"/>
              </a:spcBef>
              <a:spcAft>
                <a:spcPts val="0"/>
              </a:spcAft>
              <a:buSzPts val="1100"/>
              <a:buChar char="-"/>
            </a:pPr>
            <a:r>
              <a:rPr lang="fr" u="sng" dirty="0">
                <a:solidFill>
                  <a:schemeClr val="hlink"/>
                </a:solidFill>
                <a:hlinkClick r:id="rId4"/>
              </a:rPr>
              <a:t>https://www.revuepolitique.be/decoder-larizona-2-4-la-marchandisation-acceleree-de-la-securite-sociale/</a:t>
            </a:r>
            <a:endParaRPr dirty="0"/>
          </a:p>
          <a:p>
            <a:pPr marL="914400" lvl="1" indent="-298450" algn="l" rtl="0">
              <a:spcBef>
                <a:spcPts val="0"/>
              </a:spcBef>
              <a:spcAft>
                <a:spcPts val="0"/>
              </a:spcAft>
              <a:buSzPts val="1100"/>
              <a:buChar char="-"/>
            </a:pPr>
            <a:r>
              <a:rPr lang="fr" u="sng" dirty="0">
                <a:solidFill>
                  <a:schemeClr val="hlink"/>
                </a:solidFill>
                <a:hlinkClick r:id="rId5"/>
              </a:rPr>
              <a:t>https://www.revuepolitique.be/decoder-larizona-1-4-austerite-budgetaire-et-competitivite/</a:t>
            </a:r>
            <a:endParaRPr dirty="0"/>
          </a:p>
          <a:p>
            <a:pPr marL="914400" lvl="1" indent="-298450" algn="l" rtl="0">
              <a:spcBef>
                <a:spcPts val="0"/>
              </a:spcBef>
              <a:spcAft>
                <a:spcPts val="0"/>
              </a:spcAft>
              <a:buSzPts val="1100"/>
              <a:buChar char="-"/>
            </a:pPr>
            <a:r>
              <a:rPr lang="fr" u="sng" dirty="0">
                <a:solidFill>
                  <a:schemeClr val="hlink"/>
                </a:solidFill>
                <a:hlinkClick r:id="rId6"/>
              </a:rPr>
              <a:t>https://coalitionsante.be/analyse-de-laccord-du-gouvernement-arizona/</a:t>
            </a:r>
            <a:endParaRPr dirty="0"/>
          </a:p>
          <a:p>
            <a:pPr marL="914400" lvl="1" indent="-298450" algn="l" rtl="0">
              <a:spcBef>
                <a:spcPts val="0"/>
              </a:spcBef>
              <a:spcAft>
                <a:spcPts val="0"/>
              </a:spcAft>
              <a:buClr>
                <a:schemeClr val="dk1"/>
              </a:buClr>
              <a:buSzPts val="1100"/>
              <a:buChar char="-"/>
            </a:pPr>
            <a:r>
              <a:rPr lang="fr" dirty="0">
                <a:solidFill>
                  <a:schemeClr val="dk1"/>
                </a:solidFill>
              </a:rPr>
              <a:t>De sleutels "België: zal er werk zijn voor iedereen?":</a:t>
            </a:r>
            <a:r>
              <a:rPr lang="fr" u="sng" dirty="0">
                <a:solidFill>
                  <a:schemeClr val="hlink"/>
                </a:solidFill>
                <a:hlinkClick r:id="rId7"/>
              </a:rPr>
              <a:t> https://auvio.rtbf.be/media/les-cles-les-cles-3403352</a:t>
            </a:r>
            <a:endParaRPr dirty="0">
              <a:solidFill>
                <a:schemeClr val="dk1"/>
              </a:solidFill>
            </a:endParaRPr>
          </a:p>
          <a:p>
            <a:pPr marL="914400" lvl="1" indent="-298450" algn="l" rtl="0">
              <a:spcBef>
                <a:spcPts val="0"/>
              </a:spcBef>
              <a:spcAft>
                <a:spcPts val="0"/>
              </a:spcAft>
              <a:buClr>
                <a:schemeClr val="dk1"/>
              </a:buClr>
              <a:buSzPts val="1100"/>
              <a:buChar char="-"/>
            </a:pPr>
            <a:r>
              <a:rPr lang="fr" dirty="0">
                <a:solidFill>
                  <a:schemeClr val="dk1"/>
                </a:solidFill>
              </a:rPr>
              <a:t>De sleutels "Subsidieert België zijn bedrijven te veel?"</a:t>
            </a:r>
            <a:r>
              <a:rPr lang="fr" u="sng" dirty="0">
                <a:solidFill>
                  <a:schemeClr val="hlink"/>
                </a:solidFill>
                <a:hlinkClick r:id="rId8"/>
              </a:rPr>
              <a:t>https://auvio.rtbf.be/media/les-cles-les-cles-3399878</a:t>
            </a:r>
            <a:endParaRPr dirty="0">
              <a:solidFill>
                <a:schemeClr val="dk1"/>
              </a:solidFill>
            </a:endParaRPr>
          </a:p>
          <a:p>
            <a:pPr marL="914400" lvl="1" indent="-298450" algn="l" rtl="0">
              <a:spcBef>
                <a:spcPts val="0"/>
              </a:spcBef>
              <a:spcAft>
                <a:spcPts val="0"/>
              </a:spcAft>
              <a:buClr>
                <a:schemeClr val="dk1"/>
              </a:buClr>
              <a:buSzPts val="1100"/>
              <a:buChar char="-"/>
            </a:pPr>
            <a:r>
              <a:rPr lang="fr" dirty="0">
                <a:solidFill>
                  <a:schemeClr val="dk1"/>
                </a:solidFill>
              </a:rPr>
              <a:t>De sleutels "Arizona: 9 miljard inspanningen ontcijferd"</a:t>
            </a:r>
            <a:r>
              <a:rPr lang="fr" u="sng" dirty="0">
                <a:solidFill>
                  <a:schemeClr val="hlink"/>
                </a:solidFill>
                <a:hlinkClick r:id="rId9"/>
              </a:rPr>
              <a:t>https://auvio.rtbf.be/media/les-cles-les-cles-3407988</a:t>
            </a:r>
            <a:endParaRPr dirty="0">
              <a:solidFill>
                <a:schemeClr val="dk1"/>
              </a:solidFill>
            </a:endParaRPr>
          </a:p>
          <a:p>
            <a:pPr marL="914400" lvl="1" indent="-298450" algn="l" rtl="0">
              <a:spcBef>
                <a:spcPts val="0"/>
              </a:spcBef>
              <a:spcAft>
                <a:spcPts val="0"/>
              </a:spcAft>
              <a:buClr>
                <a:schemeClr val="dk1"/>
              </a:buClr>
              <a:buSzPts val="1100"/>
              <a:buChar char="-"/>
            </a:pPr>
            <a:r>
              <a:rPr lang="fr" dirty="0">
                <a:solidFill>
                  <a:schemeClr val="dk1"/>
                </a:solidFill>
              </a:rPr>
              <a:t>Les Clés: "Managementbedrijven: een fiscale onrechtvaardigheid?"</a:t>
            </a:r>
            <a:r>
              <a:rPr lang="fr" u="sng" dirty="0">
                <a:solidFill>
                  <a:schemeClr val="hlink"/>
                </a:solidFill>
                <a:hlinkClick r:id="rId10"/>
              </a:rPr>
              <a:t> https://auvio.rtbf.be/media/les-cles-les-cles-3413144</a:t>
            </a:r>
            <a:endParaRPr dirty="0"/>
          </a:p>
          <a:p>
            <a:pPr marL="914400" lvl="1" indent="-298450" algn="l" rtl="0">
              <a:spcBef>
                <a:spcPts val="0"/>
              </a:spcBef>
              <a:spcAft>
                <a:spcPts val="0"/>
              </a:spcAft>
              <a:buClr>
                <a:schemeClr val="dk1"/>
              </a:buClr>
              <a:buSzPts val="1100"/>
              <a:buChar char="-"/>
            </a:pPr>
            <a:r>
              <a:rPr lang="fr" dirty="0">
                <a:solidFill>
                  <a:schemeClr val="dk1"/>
                </a:solidFill>
              </a:rPr>
              <a:t>Cash cash sardine (populairwetenschappelijke economie):</a:t>
            </a:r>
            <a:r>
              <a:rPr lang="fr" u="sng" dirty="0">
                <a:solidFill>
                  <a:schemeClr val="hlink"/>
                </a:solidFill>
                <a:hlinkClick r:id="rId11"/>
              </a:rPr>
              <a:t> https://www.instagram.com/cashcashsardine </a:t>
            </a:r>
            <a:r>
              <a:rPr lang="fr" dirty="0">
                <a:solidFill>
                  <a:schemeClr val="dk1"/>
                </a:solidFill>
              </a:rPr>
              <a:t>OF</a:t>
            </a:r>
            <a:r>
              <a:rPr lang="fr" u="sng" dirty="0">
                <a:solidFill>
                  <a:schemeClr val="hlink"/>
                </a:solidFill>
                <a:hlinkClick r:id="rId12"/>
              </a:rPr>
              <a:t> https://www.facebook.com/people/Cash-Cash-Sardine/61585778144492/</a:t>
            </a:r>
            <a:endParaRPr dirty="0"/>
          </a:p>
          <a:p>
            <a:pPr marL="914400" lvl="1" indent="-298450" algn="l" rtl="0">
              <a:spcBef>
                <a:spcPts val="0"/>
              </a:spcBef>
              <a:spcAft>
                <a:spcPts val="0"/>
              </a:spcAft>
              <a:buSzPts val="1100"/>
              <a:buChar char="-"/>
            </a:pPr>
            <a:r>
              <a:rPr lang="fr" dirty="0"/>
              <a:t>Verschillende studies op de website van Econosphères</a:t>
            </a:r>
            <a:r>
              <a:rPr lang="fr" u="sng" dirty="0">
                <a:solidFill>
                  <a:schemeClr val="hlink"/>
                </a:solidFill>
                <a:hlinkClick r:id="rId13"/>
              </a:rPr>
              <a:t>https://www.econospheres.be/</a:t>
            </a:r>
            <a:r>
              <a:rPr lang="fr" dirty="0"/>
              <a:t> </a:t>
            </a:r>
            <a:endParaRPr dirty="0"/>
          </a:p>
          <a:p>
            <a:pPr marL="0" lvl="0" indent="0" algn="l" rtl="0">
              <a:spcBef>
                <a:spcPts val="0"/>
              </a:spcBef>
              <a:spcAft>
                <a:spcPts val="0"/>
              </a:spcAft>
              <a:buNone/>
            </a:pPr>
            <a:endParaRPr dirty="0"/>
          </a:p>
          <a:p>
            <a:pPr marL="457200" lvl="0" indent="-298450" algn="l" rtl="0">
              <a:spcBef>
                <a:spcPts val="0"/>
              </a:spcBef>
              <a:spcAft>
                <a:spcPts val="0"/>
              </a:spcAft>
              <a:buSzPts val="1100"/>
              <a:buChar char="-"/>
            </a:pPr>
            <a:r>
              <a:rPr lang="fr" dirty="0"/>
              <a:t>Over het klimaat/milieu:</a:t>
            </a:r>
            <a:r>
              <a:rPr lang="fr" u="sng" dirty="0">
                <a:solidFill>
                  <a:schemeClr val="hlink"/>
                </a:solidFill>
                <a:hlinkClick r:id="rId14"/>
              </a:rPr>
              <a:t> https://www.revuepolitique.be/decoder-larizona-4-4-energie-ecologie-et-mobilite-les-oubliees-du-gouvernement/</a:t>
            </a:r>
            <a:endParaRPr dirty="0"/>
          </a:p>
          <a:p>
            <a:pPr marL="457200" lvl="0" indent="-298450" algn="l" rtl="0">
              <a:spcBef>
                <a:spcPts val="0"/>
              </a:spcBef>
              <a:spcAft>
                <a:spcPts val="0"/>
              </a:spcAft>
              <a:buSzPts val="1100"/>
              <a:buChar char="-"/>
            </a:pPr>
            <a:r>
              <a:rPr lang="fr" dirty="0"/>
              <a:t>Over autoritaire tendensen: </a:t>
            </a:r>
            <a:endParaRPr dirty="0"/>
          </a:p>
          <a:p>
            <a:pPr marL="914400" lvl="1" indent="-298450" algn="l" rtl="0">
              <a:spcBef>
                <a:spcPts val="0"/>
              </a:spcBef>
              <a:spcAft>
                <a:spcPts val="0"/>
              </a:spcAft>
              <a:buSzPts val="1100"/>
              <a:buChar char="-"/>
            </a:pPr>
            <a:r>
              <a:rPr lang="fr" u="sng" dirty="0">
                <a:solidFill>
                  <a:schemeClr val="hlink"/>
                </a:solidFill>
                <a:hlinkClick r:id="rId15"/>
              </a:rPr>
              <a:t>https://www.revuepolitique.be/decoder-larizona-3-4-un-neoliberalisme-aux-accents-autoritaires/</a:t>
            </a:r>
            <a:endParaRPr dirty="0"/>
          </a:p>
          <a:p>
            <a:pPr marL="914400" lvl="1" indent="-298450" algn="l" rtl="0">
              <a:spcBef>
                <a:spcPts val="0"/>
              </a:spcBef>
              <a:spcAft>
                <a:spcPts val="0"/>
              </a:spcAft>
              <a:buClr>
                <a:schemeClr val="dk1"/>
              </a:buClr>
              <a:buSzPts val="1100"/>
              <a:buChar char="-"/>
            </a:pPr>
            <a:r>
              <a:rPr lang="fr" dirty="0">
                <a:solidFill>
                  <a:schemeClr val="dk1"/>
                </a:solidFill>
              </a:rPr>
              <a:t>Les Clés: “Radicale organisaties verbieden? De ‘wet-Quintin’ ontrafeld”</a:t>
            </a:r>
            <a:r>
              <a:rPr lang="fr" u="sng" dirty="0">
                <a:solidFill>
                  <a:schemeClr val="hlink"/>
                </a:solidFill>
                <a:hlinkClick r:id="rId16"/>
              </a:rPr>
              <a:t> https://auvio.rtbf.be/media/les-cles-les-cles-3392499</a:t>
            </a:r>
            <a:endParaRPr dirty="0"/>
          </a:p>
          <a:p>
            <a:pPr marL="914400" lvl="0" indent="0" algn="l" rtl="0">
              <a:spcBef>
                <a:spcPts val="0"/>
              </a:spcBef>
              <a:spcAft>
                <a:spcPts val="0"/>
              </a:spcAft>
              <a:buNone/>
            </a:pPr>
            <a:endParaRPr dirty="0"/>
          </a:p>
          <a:p>
            <a:pPr marL="457200" lvl="0" indent="-298450" algn="l" rtl="0">
              <a:spcBef>
                <a:spcPts val="0"/>
              </a:spcBef>
              <a:spcAft>
                <a:spcPts val="0"/>
              </a:spcAft>
              <a:buSzPts val="1100"/>
              <a:buChar char="-"/>
            </a:pPr>
            <a:r>
              <a:rPr lang="fr" dirty="0"/>
              <a:t>De analyses van Ciré over migratie: </a:t>
            </a:r>
            <a:endParaRPr dirty="0"/>
          </a:p>
          <a:p>
            <a:pPr marL="914400" lvl="1" indent="-298450" algn="l" rtl="0">
              <a:spcBef>
                <a:spcPts val="0"/>
              </a:spcBef>
              <a:spcAft>
                <a:spcPts val="0"/>
              </a:spcAft>
              <a:buSzPts val="1100"/>
              <a:buChar char="-"/>
            </a:pPr>
            <a:r>
              <a:rPr lang="fr" u="sng" dirty="0">
                <a:solidFill>
                  <a:schemeClr val="hlink"/>
                </a:solidFill>
                <a:hlinkClick r:id="rId17"/>
              </a:rPr>
              <a:t>https://www.cire.be/publication/decryptage-gouvernement-arizona-1-4-accueil-protection/</a:t>
            </a:r>
            <a:endParaRPr dirty="0"/>
          </a:p>
          <a:p>
            <a:pPr marL="914400" lvl="1" indent="-298450" algn="l" rtl="0">
              <a:spcBef>
                <a:spcPts val="0"/>
              </a:spcBef>
              <a:spcAft>
                <a:spcPts val="0"/>
              </a:spcAft>
              <a:buSzPts val="1100"/>
              <a:buChar char="-"/>
            </a:pPr>
            <a:r>
              <a:rPr lang="fr" u="sng" dirty="0">
                <a:solidFill>
                  <a:schemeClr val="hlink"/>
                </a:solidFill>
                <a:hlinkClick r:id="rId18"/>
              </a:rPr>
              <a:t>https://www.cire.be/publication/decryptage-gouvernement-arizona-2-4-sejour-regroupement-familial/</a:t>
            </a:r>
            <a:endParaRPr dirty="0"/>
          </a:p>
          <a:p>
            <a:pPr marL="914400" lvl="1" indent="-298450" algn="l" rtl="0">
              <a:spcBef>
                <a:spcPts val="0"/>
              </a:spcBef>
              <a:spcAft>
                <a:spcPts val="0"/>
              </a:spcAft>
              <a:buSzPts val="1100"/>
              <a:buChar char="-"/>
            </a:pPr>
            <a:r>
              <a:rPr lang="fr" u="sng" dirty="0">
                <a:solidFill>
                  <a:schemeClr val="hlink"/>
                </a:solidFill>
                <a:hlinkClick r:id="rId19"/>
              </a:rPr>
              <a:t>https://www.cire.be/publication/decryptage-gouvernement-arizona-3-4-aide-sociale-integration-nationalite/</a:t>
            </a:r>
            <a:endParaRPr dirty="0"/>
          </a:p>
          <a:p>
            <a:pPr marL="914400" lvl="1" indent="-298450" algn="l" rtl="0">
              <a:spcBef>
                <a:spcPts val="0"/>
              </a:spcBef>
              <a:spcAft>
                <a:spcPts val="0"/>
              </a:spcAft>
              <a:buSzPts val="1100"/>
              <a:buChar char="-"/>
            </a:pPr>
            <a:r>
              <a:rPr lang="fr" u="sng" dirty="0">
                <a:solidFill>
                  <a:schemeClr val="hlink"/>
                </a:solidFill>
                <a:hlinkClick r:id="rId20"/>
              </a:rPr>
              <a:t>https://www.cire.be/publication/decryptage-gouvernement-arizona-4-4-sejour-irregulier-politique-de-retour/</a:t>
            </a:r>
            <a:endParaRPr dirty="0"/>
          </a:p>
          <a:p>
            <a:pPr marL="914400" lvl="1" indent="-298450" algn="l" rtl="0">
              <a:spcBef>
                <a:spcPts val="0"/>
              </a:spcBef>
              <a:spcAft>
                <a:spcPts val="0"/>
              </a:spcAft>
              <a:buSzPts val="1100"/>
              <a:buChar char="-"/>
            </a:pPr>
            <a:r>
              <a:rPr lang="fr" u="sng" dirty="0">
                <a:solidFill>
                  <a:schemeClr val="hlink"/>
                </a:solidFill>
                <a:hlinkClick r:id="rId21"/>
              </a:rPr>
              <a:t>https://www.cire.be/publication/premieres-mesures-arizona-en-matiere-dasile-et-de-migration/</a:t>
            </a:r>
            <a:endParaRPr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88b02f070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88b02f070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b="1">
                <a:solidFill>
                  <a:schemeClr val="dk1"/>
                </a:solidFill>
              </a:rPr>
              <a:t>Vervroegd pensioen </a:t>
            </a:r>
            <a:r>
              <a:rPr lang="fr">
                <a:solidFill>
                  <a:schemeClr val="dk1"/>
                </a:solidFill>
              </a:rPr>
              <a:t>bij een lange loopbaan (tussen 42 en 44 jaar): </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fr">
                <a:solidFill>
                  <a:schemeClr val="dk1"/>
                </a:solidFill>
              </a:rPr>
              <a:t>de voorwaarden om hiervoor in aanmerking te komen zijn strenger geworden: elk loopbaanjaar moet minstens 156 gewerkte dagen tellen in plaats van 104 dagen zoals voorheen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fr">
                <a:solidFill>
                  <a:schemeClr val="dk1"/>
                </a:solidFill>
              </a:rPr>
              <a:t>er wordt een pensioenmalus van 5% per jaar vervroegd pensioen ingevoerd als de werknemer minder dan 156 gewerkte dagen/jaar gedurende 35 jaar of minder dan 7020 gewerkte dagen gedurende zijn loopbaan (= 22,5 jaar voltijds) heeft gewerkt. De malus geldt voor het volledige pensioen (zie berekening op volgende dia). </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fr">
                <a:solidFill>
                  <a:schemeClr val="dk1"/>
                </a:solidFill>
              </a:rPr>
              <a:t>1 op de 3 mannelijke werknemers en 1 op de 2 vrouwelijke werknemers die vervroegd met pensioen gaan, worden getroffen door de malus, waardoor hun pensioen gemiddeld met 390 euro per maand wordt verlaagd. </a:t>
            </a:r>
            <a:endParaRPr b="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be0cfa25f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be0cfa25f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500"/>
              </a:spcBef>
              <a:spcAft>
                <a:spcPts val="0"/>
              </a:spcAft>
              <a:buNone/>
            </a:pPr>
            <a:r>
              <a:rPr lang="fr" b="1" dirty="0">
                <a:solidFill>
                  <a:schemeClr val="dk1"/>
                </a:solidFill>
              </a:rPr>
              <a:t>Arbeidsongeschiktheid </a:t>
            </a:r>
            <a:r>
              <a:rPr lang="fr" dirty="0">
                <a:solidFill>
                  <a:schemeClr val="dk1"/>
                </a:solidFill>
              </a:rPr>
              <a:t>(wetsontwerp goedgekeurd op 18 december 2025)</a:t>
            </a:r>
            <a:endParaRPr dirty="0">
              <a:solidFill>
                <a:schemeClr val="dk1"/>
              </a:solidFill>
            </a:endParaRPr>
          </a:p>
          <a:p>
            <a:pPr marL="457200" lvl="0" indent="-298450" algn="l" rtl="0">
              <a:lnSpc>
                <a:spcPct val="90000"/>
              </a:lnSpc>
              <a:spcBef>
                <a:spcPts val="500"/>
              </a:spcBef>
              <a:spcAft>
                <a:spcPts val="0"/>
              </a:spcAft>
              <a:buClr>
                <a:schemeClr val="dk1"/>
              </a:buClr>
              <a:buSzPts val="1100"/>
              <a:buChar char="●"/>
            </a:pPr>
            <a:r>
              <a:rPr lang="fr" dirty="0">
                <a:solidFill>
                  <a:schemeClr val="dk1"/>
                </a:solidFill>
              </a:rPr>
              <a:t>Zieke werknemers:</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Verzwaring van de financiële sancties voor personen die arbeidsongeschikt zijn: opschorting van de uitkeringen bij ongerechtvaardigde afwezigheid bij een re-integratiegesprek met de bedrijfsarts of de mutualiteit. </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Verlies van uitkeringen bij ongerechtvaardigde afwezigheid bij een re-integratiegesprek met de bedrijfsarts of de mutualiteit</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Verlies van uitkeringen bij het niet overleggen van het jaarlijkse attest</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Beperking van de mogelijkheid om zonder medisch attest één dag afwezig te zijn van drie naar twee dagen </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C4 medische overmacht (zonder voorafgaande kennisgeving of vergoeding) mogelijk na 6 maanden arbeidsongeschiktheid in plaats van 9 maanden</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Het re-integratietraject was vóór Arizona op vrijwillige basis. Het wordt verplicht als uit een analyse blijkt dat er werkpotentieel is</a:t>
            </a:r>
            <a:endParaRPr dirty="0">
              <a:solidFill>
                <a:schemeClr val="dk1"/>
              </a:solidFill>
            </a:endParaRPr>
          </a:p>
          <a:p>
            <a:pPr marL="914400" lvl="1" indent="-298450" algn="l" rtl="0">
              <a:lnSpc>
                <a:spcPct val="107000"/>
              </a:lnSpc>
              <a:spcBef>
                <a:spcPts val="0"/>
              </a:spcBef>
              <a:spcAft>
                <a:spcPts val="0"/>
              </a:spcAft>
              <a:buClr>
                <a:schemeClr val="dk1"/>
              </a:buClr>
              <a:buSzPts val="1100"/>
              <a:buChar char="○"/>
            </a:pPr>
            <a:r>
              <a:rPr lang="fr" dirty="0">
                <a:solidFill>
                  <a:schemeClr val="dk1"/>
                </a:solidFill>
              </a:rPr>
              <a:t>Invoering van de verplichting om in het arbeidsreglement een procedure op te nemen om contact te houden met werknemers die arbeidsongeschikt zijn;</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Beperking van het gegarandeerde loon (100% door de werkgever betaald loon) in geval van terugval: vóór Arizona was het loon gegarandeerd bij terugval in arbeidsongeschiktheid na 14 dagen herstel. Na Arizona is het loon alleen gegarandeerd na 8 weken herstel. Voordeel voor de werkgever, die geen gegarandeerd loon hoeft te betalen bij terugval tussen 2 en 8 weken na de arbeidsongeschiktheid. </a:t>
            </a:r>
            <a:endParaRPr dirty="0">
              <a:solidFill>
                <a:schemeClr val="dk1"/>
              </a:solidFill>
            </a:endParaRPr>
          </a:p>
          <a:p>
            <a:pPr marL="457200" lvl="0" indent="-298450" algn="l" rtl="0">
              <a:lnSpc>
                <a:spcPct val="90000"/>
              </a:lnSpc>
              <a:spcBef>
                <a:spcPts val="0"/>
              </a:spcBef>
              <a:spcAft>
                <a:spcPts val="0"/>
              </a:spcAft>
              <a:buClr>
                <a:schemeClr val="dk1"/>
              </a:buClr>
              <a:buSzPts val="1100"/>
              <a:buChar char="●"/>
            </a:pPr>
            <a:r>
              <a:rPr lang="fr" dirty="0">
                <a:solidFill>
                  <a:schemeClr val="dk1"/>
                </a:solidFill>
              </a:rPr>
              <a:t>Ziektekostenverzekeraars:</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Toename « verantwoordelijkheid » van de mutualiteiten: 15% van hun financiering is gekoppeld aan hun re-integratieresultaten</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Heronderzoek van 218.000 personen, met als doel een vermindering van 17% (= 37.000 personen uitgesloten)</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Audit door het RIZIV, met sancties bij "onvoldoende" prestaties </a:t>
            </a:r>
            <a:endParaRPr dirty="0">
              <a:solidFill>
                <a:schemeClr val="dk1"/>
              </a:solidFill>
            </a:endParaRPr>
          </a:p>
          <a:p>
            <a:pPr marL="457200" lvl="0" indent="-298450" algn="l" rtl="0">
              <a:lnSpc>
                <a:spcPct val="90000"/>
              </a:lnSpc>
              <a:spcBef>
                <a:spcPts val="0"/>
              </a:spcBef>
              <a:spcAft>
                <a:spcPts val="0"/>
              </a:spcAft>
              <a:buClr>
                <a:schemeClr val="dk1"/>
              </a:buClr>
              <a:buSzPts val="1100"/>
              <a:buChar char="●"/>
            </a:pPr>
            <a:r>
              <a:rPr lang="fr" dirty="0">
                <a:solidFill>
                  <a:schemeClr val="dk1"/>
                </a:solidFill>
              </a:rPr>
              <a:t>Werkgever:</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Bijdrage van 30% van de ziekte-uitkering gedurende de eerste 4 maanden van arbeidsongeschiktheid na het gegarandeerde loon  =&gt; de inkomsten worden volledig terugbetaald aan de werkgevers via een  "vermindering van de lasten"</a:t>
            </a:r>
            <a:endParaRPr dirty="0">
              <a:solidFill>
                <a:schemeClr val="dk1"/>
              </a:solidFill>
            </a:endParaRPr>
          </a:p>
          <a:p>
            <a:pPr marL="914400" lvl="1" indent="-298450" algn="l" rtl="0">
              <a:lnSpc>
                <a:spcPct val="107000"/>
              </a:lnSpc>
              <a:spcBef>
                <a:spcPts val="0"/>
              </a:spcBef>
              <a:spcAft>
                <a:spcPts val="0"/>
              </a:spcAft>
              <a:buClr>
                <a:schemeClr val="dk1"/>
              </a:buClr>
              <a:buSzPts val="1100"/>
              <a:buChar char="○"/>
            </a:pPr>
            <a:r>
              <a:rPr lang="fr" dirty="0">
                <a:solidFill>
                  <a:schemeClr val="dk1"/>
                </a:solidFill>
              </a:rPr>
              <a:t>De werkgever (&gt; 20 werknemers) die zes maanden na het begin van de arbeidsongeschiktheid nog geen re-integratietraject heeft opgestart voor arbeidsongeschikte werknemers met een arbeidspotentieel, wordt gesanctioneerd.</a:t>
            </a:r>
            <a:endParaRPr dirty="0">
              <a:solidFill>
                <a:schemeClr val="dk1"/>
              </a:solidFill>
            </a:endParaRPr>
          </a:p>
          <a:p>
            <a:pPr marL="457200" lvl="0" indent="-298450" algn="l" rtl="0">
              <a:lnSpc>
                <a:spcPct val="90000"/>
              </a:lnSpc>
              <a:spcBef>
                <a:spcPts val="0"/>
              </a:spcBef>
              <a:spcAft>
                <a:spcPts val="0"/>
              </a:spcAft>
              <a:buClr>
                <a:schemeClr val="dk1"/>
              </a:buClr>
              <a:buSzPts val="1100"/>
              <a:buChar char="●"/>
            </a:pPr>
            <a:r>
              <a:rPr lang="fr" dirty="0">
                <a:solidFill>
                  <a:schemeClr val="dk1"/>
                </a:solidFill>
              </a:rPr>
              <a:t>Artsen:</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Beperking van het recht om een medisch attest te ondertekenen: alleen de huisarts die over het volledige medische dossier van de patiënt beschikt of de specialisten</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Verbod om een eerste medisch attest van meer dan 3 weken af te tekenen</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Gedurende het eerste jaar, verbod op het ondertekenen van een attest van meer dan 3 maanden</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Na 1 jaar arbeidsongeschiktheid, verplichting om een jaarlijks attest op te stellen met de diagnose, de verwachte duur en de mogelijkheden voor aangepast werk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fr" b="1" dirty="0"/>
              <a:t>Gezondheidszorg - besparingen </a:t>
            </a:r>
            <a:r>
              <a:rPr lang="fr" dirty="0"/>
              <a:t>- een deel van de besparingen (907 miljoen) is al vastgelegd in de begroting voor 2026. Over een ander deel moet nog worden beslist. Enkele voorbeelden van genomen maatregelen (niet-uitputtende lijst):</a:t>
            </a:r>
            <a:endParaRPr dirty="0"/>
          </a:p>
          <a:p>
            <a:pPr marL="457200" lvl="0" indent="-298450" algn="l" rtl="0">
              <a:spcBef>
                <a:spcPts val="0"/>
              </a:spcBef>
              <a:spcAft>
                <a:spcPts val="0"/>
              </a:spcAft>
              <a:buSzPts val="1100"/>
              <a:buChar char="●"/>
            </a:pPr>
            <a:r>
              <a:rPr lang="fr" dirty="0"/>
              <a:t>150 miljoen bij artsen, voornamelijk in sterk gefinancierde domeinen: klinische biologie (laboratoriumanalyses), medische beeldvorming (scanner), chirurgie. Deze besparingen zijn vooral gericht op efficiëntie en aanpassing aan de technologie. </a:t>
            </a:r>
            <a:endParaRPr dirty="0"/>
          </a:p>
          <a:p>
            <a:pPr marL="457200" lvl="0" indent="-298450" algn="l" rtl="0">
              <a:spcBef>
                <a:spcPts val="0"/>
              </a:spcBef>
              <a:spcAft>
                <a:spcPts val="0"/>
              </a:spcAft>
              <a:buSzPts val="1100"/>
              <a:buChar char="●"/>
            </a:pPr>
            <a:r>
              <a:rPr lang="fr" dirty="0"/>
              <a:t>Ziekenhuissector: 50 miljoen </a:t>
            </a:r>
            <a:endParaRPr dirty="0"/>
          </a:p>
          <a:p>
            <a:pPr marL="457200" lvl="0" indent="-298450" algn="l" rtl="0">
              <a:spcBef>
                <a:spcPts val="0"/>
              </a:spcBef>
              <a:spcAft>
                <a:spcPts val="0"/>
              </a:spcAft>
              <a:buSzPts val="1100"/>
              <a:buChar char="●"/>
            </a:pPr>
            <a:r>
              <a:rPr lang="fr" dirty="0"/>
              <a:t>Farmaceutische sector: 402 miljoen. Hier hebben de maatregelen deels gevolgen voor de patiënten (met de invoering van een extra kost van 2 euro voor de verpakking van geneesmiddelen), maar ook voor de efficiëntie met betrekking tot bepaalde geneesmiddelen die te vaak worden voorgeschreven. </a:t>
            </a:r>
            <a:endParaRPr dirty="0"/>
          </a:p>
          <a:p>
            <a:pPr marL="457200" lvl="0" indent="-298450" algn="l" rtl="0">
              <a:spcBef>
                <a:spcPts val="0"/>
              </a:spcBef>
              <a:spcAft>
                <a:spcPts val="0"/>
              </a:spcAft>
              <a:buSzPts val="1100"/>
              <a:buChar char="●"/>
            </a:pPr>
            <a:r>
              <a:rPr lang="fr" dirty="0"/>
              <a:t>Voorheen waren de diensten van vroedvrouwen gratis. Voortaan zullen patiënten een financiële bijdrage moeten leveren: 4 euro voor gewone begunstigden en 1 euro voor iemand met verhoogde tegemoetkoming. Dit heeft dus ook gevolgen voor de patiënten en schept een precedent.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 b="1" dirty="0"/>
              <a:t>Langzamere indexering van sociale uitkeringen en bevriezing van de welvaartsenveloppe</a:t>
            </a:r>
            <a:endParaRPr b="1" dirty="0"/>
          </a:p>
          <a:p>
            <a:pPr marL="457200" lvl="0" indent="-298450" algn="l" rtl="0">
              <a:spcBef>
                <a:spcPts val="0"/>
              </a:spcBef>
              <a:spcAft>
                <a:spcPts val="0"/>
              </a:spcAft>
              <a:buSzPts val="1100"/>
              <a:buChar char="●"/>
            </a:pPr>
            <a:r>
              <a:rPr lang="fr" dirty="0"/>
              <a:t>Indexering van sociale uitkeringen en ambtenarensalarissen 3 maanden na overschrijding van de spilindex in plaats van twee maanden </a:t>
            </a:r>
            <a:endParaRPr dirty="0"/>
          </a:p>
          <a:p>
            <a:pPr marL="457200" lvl="0" indent="-298450" algn="l" rtl="0">
              <a:spcBef>
                <a:spcPts val="0"/>
              </a:spcBef>
              <a:spcAft>
                <a:spcPts val="0"/>
              </a:spcAft>
              <a:buSzPts val="1100"/>
              <a:buChar char="●"/>
            </a:pPr>
            <a:r>
              <a:rPr lang="fr" dirty="0"/>
              <a:t>Dankzij de welvaartsenveloppe konden de sociale minima elk jaar worden verhoogd, zodat ze gelijke tred konden houden met de loonontwikkeling. Dit belangrijke budget zal voor de hele zittingsperiode niet worden toegekend.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80f0a031e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80f0a031e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chemeClr val="dk1"/>
                </a:solidFill>
              </a:rPr>
              <a:t>Indexeringplafond </a:t>
            </a:r>
            <a:r>
              <a:rPr lang="fr">
                <a:solidFill>
                  <a:schemeClr val="dk1"/>
                </a:solidFill>
              </a:rPr>
              <a:t>- uitvoering van de maatregel (de maatregel is nog niet goedgekeurd, de wetteksten worden momenteel opgesteld): </a:t>
            </a:r>
            <a:endParaRPr>
              <a:solidFill>
                <a:schemeClr val="dk1"/>
              </a:solidFill>
            </a:endParaRPr>
          </a:p>
          <a:p>
            <a:pPr marL="457200" lvl="0" indent="-298450" algn="l" rtl="0">
              <a:spcBef>
                <a:spcPts val="0"/>
              </a:spcBef>
              <a:spcAft>
                <a:spcPts val="0"/>
              </a:spcAft>
              <a:buClr>
                <a:schemeClr val="dk1"/>
              </a:buClr>
              <a:buSzPts val="1100"/>
              <a:buChar char="●"/>
            </a:pPr>
            <a:r>
              <a:rPr lang="fr">
                <a:solidFill>
                  <a:schemeClr val="dk1"/>
                </a:solidFill>
              </a:rPr>
              <a:t>Het deel van het loon boven 4 000 euro per maand (voor een voltijdse betrekking) wordt een eerste keer in 2026 (met 2 %) en een tweede keer in 2028 (met 2 %) niet geïndexeerd.</a:t>
            </a:r>
            <a:endParaRPr>
              <a:solidFill>
                <a:schemeClr val="dk1"/>
              </a:solidFill>
            </a:endParaRPr>
          </a:p>
          <a:p>
            <a:pPr marL="457200" lvl="0" indent="-298450" algn="l" rtl="0">
              <a:spcBef>
                <a:spcPts val="0"/>
              </a:spcBef>
              <a:spcAft>
                <a:spcPts val="0"/>
              </a:spcAft>
              <a:buClr>
                <a:schemeClr val="dk1"/>
              </a:buClr>
              <a:buSzPts val="1100"/>
              <a:buChar char="●"/>
            </a:pPr>
            <a:r>
              <a:rPr lang="fr">
                <a:solidFill>
                  <a:schemeClr val="dk1"/>
                </a:solidFill>
              </a:rPr>
              <a:t>Het in aanmerking genomen loon is het bruto maandloon voor een voltijdse baan, exclusief premies, extra loon, overuren, eventuele extralegale voordelen, eindejaarsbonussen, enz.</a:t>
            </a:r>
            <a:endParaRPr>
              <a:solidFill>
                <a:schemeClr val="dk1"/>
              </a:solidFill>
            </a:endParaRPr>
          </a:p>
          <a:p>
            <a:pPr marL="457200" lvl="0" indent="-298450" algn="l" rtl="0">
              <a:spcBef>
                <a:spcPts val="0"/>
              </a:spcBef>
              <a:spcAft>
                <a:spcPts val="0"/>
              </a:spcAft>
              <a:buClr>
                <a:schemeClr val="dk1"/>
              </a:buClr>
              <a:buSzPts val="1100"/>
              <a:buChar char="●"/>
            </a:pPr>
            <a:r>
              <a:rPr lang="fr">
                <a:solidFill>
                  <a:schemeClr val="dk1"/>
                </a:solidFill>
              </a:rPr>
              <a:t>Voor deeltijdwerkers wordt het loon pro rata berekend op basis van hun werktijd.</a:t>
            </a:r>
            <a:endParaRPr>
              <a:solidFill>
                <a:schemeClr val="dk1"/>
              </a:solidFill>
            </a:endParaRPr>
          </a:p>
          <a:p>
            <a:pPr marL="457200" lvl="0" indent="-298450" algn="l" rtl="0">
              <a:spcBef>
                <a:spcPts val="0"/>
              </a:spcBef>
              <a:spcAft>
                <a:spcPts val="0"/>
              </a:spcAft>
              <a:buClr>
                <a:schemeClr val="dk1"/>
              </a:buClr>
              <a:buSzPts val="1100"/>
              <a:buChar char="●"/>
            </a:pPr>
            <a:r>
              <a:rPr lang="fr">
                <a:solidFill>
                  <a:schemeClr val="dk1"/>
                </a:solidFill>
              </a:rPr>
              <a:t>Speciale werkgeversbijdrage gelijk aan de helft van het loon voor werkgevers.</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bfd0452ac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bfd0452ac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 dirty="0">
                <a:solidFill>
                  <a:schemeClr val="dk1"/>
                </a:solidFill>
              </a:rPr>
              <a:t>Geen van deze maatregelen is al goedgekeurd, behalve de uitbreiding van flexijobs en studentenjobs. Sommige maatregelen zijn al opgenomen in een wetsontwerp dat bij het parlement is ingediend en momenteel wordt besproken, andere zijn ter advies voorgelegd aan de Raad van State en weer andere worden nog besproken in het parlement. Sommige maatregelen zijn al in eerste of tweede lezing goedgekeurd door de ministerraad, maar moeten nog door het parlement worden behandeld. Andere zijn alleen in eerste lezing goedgekeurd en liggen ter advies bij de Raad van State (overuren, flexijobs). Andere zijn nog niet besproken (accordeonrooster).</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b="1" dirty="0">
                <a:solidFill>
                  <a:schemeClr val="dk1"/>
                </a:solidFill>
              </a:rPr>
              <a:t>Afschaffing van de minimale werktijd </a:t>
            </a:r>
            <a:r>
              <a:rPr lang="fr" dirty="0">
                <a:solidFill>
                  <a:schemeClr val="dk1"/>
                </a:solidFill>
              </a:rPr>
              <a:t>van ⅓ tijd (contract van 3 uur toegestaan) → toename van onzekere minicontracten.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b="1" dirty="0">
                <a:solidFill>
                  <a:schemeClr val="dk1"/>
                </a:solidFill>
              </a:rPr>
              <a:t>Algemene toestemming voor nachtwerk </a:t>
            </a:r>
            <a:r>
              <a:rPr lang="fr" dirty="0">
                <a:solidFill>
                  <a:schemeClr val="dk1"/>
                </a:solidFill>
              </a:rPr>
              <a:t>(voorheen: algemeen verbod) → winkels open tot 21.00 uur en 22.00 uur in het weekend</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b="1" dirty="0">
                <a:solidFill>
                  <a:schemeClr val="dk1"/>
                </a:solidFill>
              </a:rPr>
              <a:t>Uitbreiding van het werken op zondag </a:t>
            </a:r>
            <a:r>
              <a:rPr lang="fr" dirty="0">
                <a:solidFill>
                  <a:schemeClr val="dk1"/>
                </a:solidFill>
              </a:rPr>
              <a:t>in de handel: met de afschaffing van de verplichte wekelijkse sluitingsdag (voorheen moesten alle winkels 24 uur per week gesloten zijn)</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dirty="0">
                <a:solidFill>
                  <a:schemeClr val="dk1"/>
                </a:solidFill>
              </a:rPr>
              <a:t>Opheffing van het verbod op bouwwerkzaamheden vóór 7 uur en na 18 uur</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b="1" dirty="0">
                <a:solidFill>
                  <a:schemeClr val="dk1"/>
                </a:solidFill>
              </a:rPr>
              <a:t>Einde van de nachtpremies </a:t>
            </a:r>
            <a:r>
              <a:rPr lang="fr" dirty="0">
                <a:solidFill>
                  <a:schemeClr val="dk1"/>
                </a:solidFill>
              </a:rPr>
              <a:t>voor diensten tussen 23.00 en 24.00 uur in de distributie, het transport en de logistiek, voor werknemers met een arbeidsovereenkomst die vanaf 2026 ingaat → aanzienlijk loonverlies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dirty="0">
                <a:solidFill>
                  <a:schemeClr val="dk1"/>
                </a:solidFill>
              </a:rPr>
              <a:t>Beperking van de opzegtermijn tot 52 weken en herinvoering van de proefperiode van 6 maanden met een opzegtermijn = 1 week tijdens deze proefperiode van 6 maanden → voordeel voor de werkgever, die minder opzegtermijn hoeft te betalen</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dirty="0">
                <a:solidFill>
                  <a:schemeClr val="dk1"/>
                </a:solidFill>
              </a:rPr>
              <a:t>Invoering van 360 "vrijwillige" overuren per jaar (450 uur in de horeca), waarvan 240 uur (360 uur in de horeca) met bruto = netto. Verschil tussen "vrijwillige" overuren en klassieke overuren (zie hieronder voor meer details): </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Geen mogelijkheid tot compensatie</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Geen loontoeslag (50% of 100%)</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Geen toeslag op vakantiegeld</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Geen financiering van de sociale zekerheid</a:t>
            </a:r>
            <a:endParaRPr dirty="0">
              <a:solidFill>
                <a:schemeClr val="dk1"/>
              </a:solidFill>
            </a:endParaRPr>
          </a:p>
          <a:p>
            <a:pPr marL="914400" lvl="1" indent="-298450" algn="l" rtl="0">
              <a:lnSpc>
                <a:spcPct val="90000"/>
              </a:lnSpc>
              <a:spcBef>
                <a:spcPts val="0"/>
              </a:spcBef>
              <a:spcAft>
                <a:spcPts val="0"/>
              </a:spcAft>
              <a:buClr>
                <a:schemeClr val="dk1"/>
              </a:buClr>
              <a:buSzPts val="1100"/>
              <a:buChar char="○"/>
            </a:pPr>
            <a:r>
              <a:rPr lang="fr" dirty="0">
                <a:solidFill>
                  <a:schemeClr val="dk1"/>
                </a:solidFill>
              </a:rPr>
              <a:t>Geen controle door de vakbond (een eenvoudig akkoord van de werknemer volstaat)</a:t>
            </a:r>
            <a:endParaRPr dirty="0">
              <a:solidFill>
                <a:schemeClr val="dk1"/>
              </a:solidFill>
            </a:endParaRPr>
          </a:p>
          <a:p>
            <a:pPr marL="914400" lvl="1" indent="-317500" algn="l" rtl="0">
              <a:lnSpc>
                <a:spcPct val="90000"/>
              </a:lnSpc>
              <a:spcBef>
                <a:spcPts val="0"/>
              </a:spcBef>
              <a:spcAft>
                <a:spcPts val="0"/>
              </a:spcAft>
              <a:buClr>
                <a:schemeClr val="dk1"/>
              </a:buClr>
              <a:buSzPts val="1400"/>
              <a:buChar char="○"/>
            </a:pPr>
            <a:r>
              <a:rPr lang="fr" dirty="0">
                <a:solidFill>
                  <a:schemeClr val="dk1"/>
                </a:solidFill>
              </a:rPr>
              <a:t>Grote winst voor de werkgever, groot verlies voor de sociale zekerheid en de werknemer. Bij 10 vrijwillige overuren met een uurloon van € 20 verliest de werknemer € 67, de sociale zekerheid € 77 en verdient de werkgever € 144 per maand ten opzichte van gewone overuren... </a:t>
            </a:r>
            <a:endParaRPr dirty="0">
              <a:solidFill>
                <a:schemeClr val="dk1"/>
              </a:solidFill>
            </a:endParaRPr>
          </a:p>
          <a:p>
            <a:pPr marL="457200" lvl="0" indent="-298450" algn="l" rtl="0">
              <a:lnSpc>
                <a:spcPct val="90000"/>
              </a:lnSpc>
              <a:spcBef>
                <a:spcPts val="0"/>
              </a:spcBef>
              <a:spcAft>
                <a:spcPts val="0"/>
              </a:spcAft>
              <a:buClr>
                <a:schemeClr val="dk1"/>
              </a:buClr>
              <a:buSzPts val="1100"/>
              <a:buChar char="●"/>
            </a:pPr>
            <a:r>
              <a:rPr lang="fr" b="1" dirty="0">
                <a:solidFill>
                  <a:schemeClr val="dk1"/>
                </a:solidFill>
              </a:rPr>
              <a:t>Accordeonroosters = annualisering van de arbeidstijd: </a:t>
            </a:r>
            <a:r>
              <a:rPr lang="fr" dirty="0">
                <a:solidFill>
                  <a:schemeClr val="dk1"/>
                </a:solidFill>
              </a:rPr>
              <a:t>de wekelijkse arbeidstijd (38 uur) moet gemiddeld over het jaar worden nageleefd. De werkgever kan besluiten zijn werknemers in bepaalde periodes meer te laten werken (tot 50 uur per week) en in andere periodes minder. Dit wordt opgelegd door de werkgever, die de werknemer 5 werkdagen van tevoren op de hoogte moet stellen. Geen extra loon meer tijdens drukke weken met meer gewerkte uren.</a:t>
            </a:r>
            <a:endParaRPr b="1"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dirty="0">
                <a:solidFill>
                  <a:schemeClr val="dk1"/>
                </a:solidFill>
              </a:rPr>
              <a:t>Uitbreiding van </a:t>
            </a:r>
            <a:r>
              <a:rPr lang="fr" b="1" dirty="0">
                <a:solidFill>
                  <a:schemeClr val="dk1"/>
                </a:solidFill>
              </a:rPr>
              <a:t>flexijobs</a:t>
            </a:r>
            <a:r>
              <a:rPr lang="fr" dirty="0">
                <a:solidFill>
                  <a:schemeClr val="dk1"/>
                </a:solidFill>
              </a:rPr>
              <a:t>, </a:t>
            </a:r>
            <a:r>
              <a:rPr lang="fr" b="1" dirty="0">
                <a:solidFill>
                  <a:schemeClr val="dk1"/>
                </a:solidFill>
              </a:rPr>
              <a:t>studentenjobs </a:t>
            </a:r>
            <a:r>
              <a:rPr lang="fr" dirty="0">
                <a:solidFill>
                  <a:schemeClr val="dk1"/>
                </a:solidFill>
              </a:rPr>
              <a:t>en uitzendbanen naar onbepaalde tijd</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fr" dirty="0">
                <a:solidFill>
                  <a:schemeClr val="dk1"/>
                </a:solidFill>
              </a:rPr>
              <a:t>Invoering van flexijobs in alle sectoren (privé- en publieke sector). Voorheen waren flexijobs beperkt tot bepaalde sectoren → een aderlating voor de sociale zekerheid en de belastinginkomsten, aangezien er geen persoonlijke sociale bijdragen en belastingen op flexijobs worden geheven. Alleen werkgeversbijdragen (28%) zijn verschuldigd. </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fr" dirty="0">
                <a:solidFill>
                  <a:schemeClr val="dk1"/>
                </a:solidFill>
              </a:rPr>
              <a:t>Voortzetting van de 650 uur studentenjobs → aderlating voor de sociale zekerheid, aangezien het bijdragepercentage 5,4% bedraagt voor de werkgever (tegenover 25%) en 2,7% voor de werknemer (tegenover 14%) + concurrentie voor laaggeschoolde beroepen</a:t>
            </a:r>
            <a:endParaRPr dirty="0">
              <a:solidFill>
                <a:schemeClr val="dk1"/>
              </a:solidFill>
            </a:endParaRPr>
          </a:p>
          <a:p>
            <a:pPr marL="914400" lvl="1" indent="-317500" algn="l" rtl="0">
              <a:lnSpc>
                <a:spcPct val="115000"/>
              </a:lnSpc>
              <a:spcBef>
                <a:spcPts val="0"/>
              </a:spcBef>
              <a:spcAft>
                <a:spcPts val="0"/>
              </a:spcAft>
              <a:buClr>
                <a:schemeClr val="dk1"/>
              </a:buClr>
              <a:buSzPts val="1400"/>
              <a:buChar char="○"/>
            </a:pPr>
            <a:r>
              <a:rPr lang="fr" dirty="0">
                <a:solidFill>
                  <a:schemeClr val="dk1"/>
                </a:solidFill>
              </a:rPr>
              <a:t>Veralgemening van uitzendkrachten met een contract voor onbepaalde duur</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fr" dirty="0">
                <a:solidFill>
                  <a:schemeClr val="dk1"/>
                </a:solidFill>
              </a:rPr>
              <a:t>Enkele vergelijkingspunten tussen "klassieke" overuren en vrijwillige overuren:</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dirty="0">
                <a:solidFill>
                  <a:schemeClr val="dk1"/>
                </a:solidFill>
              </a:rPr>
              <a:t>Wat het loon betreft, geven klassieke overuren recht op een toeslag van 50% of 100% op zondag of een feestdag; en deze toeslag (waarover sociale bijdragen moeten worden betaald) wordt meegeteld bij de berekening van het dubbele vakantiegeld (en mogelijk ook bij het variabele deel van de eindejaarsuitkering?) en de socialezekerheidsrechten (ziekte-uitkeringen, werkloosheidsuitkeringen, pensioenen, enz.). In de meeste gevallen is het zeer waarschijnlijk dat al deze vergoedingen en vervangende inkomsten hoger zijn dan wat de werknemer "verdient" door de vrijstelling van sociale bijdragen (13,07% van het brutobedrag) en bedrijfsvoorheffing (rekening houdend met de vermindering van 57,75% van de bedrijfsvoorheffing op het brutobedrag) die voorzien is voor de vrijwillige overuren-stimuleringsmaatregelen. In dit opzicht is de communicatie van de werkgever (en de regering), die spreekt van een "</a:t>
            </a:r>
            <a:r>
              <a:rPr lang="fr" i="1" dirty="0">
                <a:solidFill>
                  <a:schemeClr val="dk1"/>
                </a:solidFill>
              </a:rPr>
              <a:t>voordelige regeling</a:t>
            </a:r>
            <a:r>
              <a:rPr lang="fr" dirty="0">
                <a:solidFill>
                  <a:schemeClr val="dk1"/>
                </a:solidFill>
              </a:rPr>
              <a:t>", oneerlijk. Zoals vaak het geval is bij loonoptimalisatie, wint de werkgever er financieel bij en neemt hij geen enkel risico, terwijl de werknemer er op korte en lange termijn financieel op verliest en alle risico's neemt.</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dirty="0">
                <a:solidFill>
                  <a:schemeClr val="dk1"/>
                </a:solidFill>
              </a:rPr>
              <a:t>Wat betreft de vermindering van de arbeidstijd en het evenwicht tussen privéleven en beroepsleven, geven de klassieke overuren altijd recht op een betaalde compensatie (behalve in uitzonderlijke gevallen, op verzoek van de werknemer en met zijn voorafgaande schriftelijke toestemming, en alleen om bepaalde redenen), wat nooit het geval is bij « vrijwillige » overuren. Het gebruik van « vrijwillige » overuren komt neer op een verlenging van de fulltime arbeidstijd.</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dirty="0">
                <a:solidFill>
                  <a:schemeClr val="dk1"/>
                </a:solidFill>
              </a:rPr>
              <a:t>Wat de vrijheid van arbeid betreft, zijn « vrijwillige » overuren's weliswaar "vrijwillig" (terwijl klassieke overuren dat niet zijn), maar in het kader van een arbeidsrelatie op basis van een ondergeschiktheidsrelatie is deze vrijwilligheid vaak een juridische fictie. Bovendien geldt de toestemming van de werknemer volgens de wet voor zes maanden: zodra de werknemer zijn toestemming heeft gegeven, staat het de werkgever vrij om hem « vrijwillige » overuren op te leggen wanneer hij dat wil.</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dirty="0">
                <a:solidFill>
                  <a:schemeClr val="dk1"/>
                </a:solidFill>
              </a:rPr>
              <a:t>Wat de rechten van deeltijdwerkers betreft, stelt het gebruik van « vrijwillige » overuren de werkgever in staat om de contractuele arbeidstijd van deeltijdwerkers niet te verlengen.</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dirty="0">
                <a:solidFill>
                  <a:schemeClr val="dk1"/>
                </a:solidFill>
              </a:rPr>
              <a:t>Wat het collectief recht betreft, moet het gebruik van klassieke « vrijwillige » overuren worden gerechtvaardigd op basis van een van de in de wet voorziene redenen; en voor de meest voorkomende redenen (buitengewone toename van het werk en onvoorziene noodzaak) is de voorafgaande toestemming van de syndicale delegatie vereist. Er bestaat geen collectieve blokkering op het gebied van « vrijwillige » overuren. Door gebruik te maken van « vrijwillige » overuren kan dus elke controle door de vakbonden op incidentele afwijkingen van de maximale arbeidstijd worden vermeden.</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fr" dirty="0">
                <a:solidFill>
                  <a:schemeClr val="dk1"/>
                </a:solidFill>
              </a:rPr>
              <a:t>Wat de financiering van de sociale zekerheid betreft, leidt het gebruik van « vrijwillige » overuren's tot een daling van de loonkosten (waarop sociale bijdragen worden geheven) en dus tot een verlies voor de sociale zekerheid.</a:t>
            </a: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8eaa8db3f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8eaa8db3f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be0cfa25f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be0cfa25f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noProof="0" dirty="0"/>
              <a:t>Onze excuses, we hebben nog geen Nederlandse vertaling van de </a:t>
            </a:r>
            <a:r>
              <a:rPr lang="nl-BE" noProof="0" dirty="0" err="1"/>
              <a:t>visuals</a:t>
            </a:r>
            <a:r>
              <a:rPr lang="nl-BE" noProof="0" dirty="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c695832457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c695832457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dirty="0">
                <a:solidFill>
                  <a:schemeClr val="dk1"/>
                </a:solidFill>
              </a:rPr>
              <a:t>Door mensen massaal uit te sluiten van werkloosheidsuitkeringen en zieken te straffen, </a:t>
            </a:r>
            <a:r>
              <a:rPr lang="fr" b="1" dirty="0">
                <a:solidFill>
                  <a:schemeClr val="dk1"/>
                </a:solidFill>
              </a:rPr>
              <a:t>vergroot</a:t>
            </a:r>
            <a:r>
              <a:rPr lang="fr" dirty="0">
                <a:solidFill>
                  <a:schemeClr val="dk1"/>
                </a:solidFill>
              </a:rPr>
              <a:t> de regering </a:t>
            </a:r>
            <a:r>
              <a:rPr lang="fr" b="1" dirty="0">
                <a:solidFill>
                  <a:schemeClr val="dk1"/>
                </a:solidFill>
              </a:rPr>
              <a:t>het aantal mensen dat bereid is om elk soort werk te accepteren</a:t>
            </a:r>
            <a:r>
              <a:rPr lang="fr" dirty="0">
                <a:solidFill>
                  <a:schemeClr val="dk1"/>
                </a:solidFill>
              </a:rPr>
              <a:t>. Deze massa van kwetsbare werknemers wordt een </a:t>
            </a:r>
            <a:r>
              <a:rPr lang="fr" b="1" dirty="0">
                <a:solidFill>
                  <a:schemeClr val="dk1"/>
                </a:solidFill>
              </a:rPr>
              <a:t>drukkingsmiddel </a:t>
            </a:r>
            <a:r>
              <a:rPr lang="fr" dirty="0">
                <a:solidFill>
                  <a:schemeClr val="dk1"/>
                </a:solidFill>
              </a:rPr>
              <a:t>voor werkgevers:</a:t>
            </a:r>
            <a:br>
              <a:rPr lang="fr" dirty="0">
                <a:solidFill>
                  <a:schemeClr val="dk1"/>
                </a:solidFill>
              </a:rPr>
            </a:br>
            <a:r>
              <a:rPr lang="fr" dirty="0">
                <a:solidFill>
                  <a:schemeClr val="dk1"/>
                </a:solidFill>
              </a:rPr>
              <a:t>"Als je overuren weigert, staan er tien anderen achter je in de rij."</a:t>
            </a:r>
            <a:br>
              <a:rPr lang="fr" dirty="0">
                <a:solidFill>
                  <a:schemeClr val="dk1"/>
                </a:solidFill>
              </a:rPr>
            </a:br>
            <a:r>
              <a:rPr lang="fr" dirty="0">
                <a:solidFill>
                  <a:schemeClr val="dk1"/>
                </a:solidFill>
              </a:rPr>
              <a:t>"Als je te ziek bent, vervangen we je."</a:t>
            </a:r>
            <a:endParaRPr dirty="0">
              <a:solidFill>
                <a:schemeClr val="dk1"/>
              </a:solidFill>
            </a:endParaRPr>
          </a:p>
          <a:p>
            <a:pPr marL="0" lvl="0" indent="0" algn="l" rtl="0">
              <a:spcBef>
                <a:spcPts val="0"/>
              </a:spcBef>
              <a:spcAft>
                <a:spcPts val="0"/>
              </a:spcAft>
              <a:buNone/>
            </a:pPr>
            <a:r>
              <a:rPr lang="fr" dirty="0"/>
              <a:t>In plaats van de arbeidstijd te verdelen, kiest de regering ervoor om werklozen en zieken (die onder druk bereid zullen zijn om elk werk te aanvaarden) uit te sluiten en stelt ze werkgevers in staat om werknemers meer en flexibeler te laten werken. Dit ondermijnt de onderhandelingspositie van werknemers met een baan = het doel van de hervorming. </a:t>
            </a:r>
            <a:r>
              <a:rPr lang="fr" b="1" dirty="0">
                <a:solidFill>
                  <a:schemeClr val="dk1"/>
                </a:solidFill>
              </a:rPr>
              <a:t>Werklozen worden in een precaire situatie gebracht om werknemers met een baan te dwingen te gehoorzamen.</a:t>
            </a:r>
            <a:endParaRPr b="1" dirty="0">
              <a:solidFill>
                <a:schemeClr val="dk1"/>
              </a:solidFill>
            </a:endParaRPr>
          </a:p>
          <a:p>
            <a:pPr marL="0" lvl="0" indent="0" algn="l" rtl="0">
              <a:spcBef>
                <a:spcPts val="0"/>
              </a:spcBef>
              <a:spcAft>
                <a:spcPts val="0"/>
              </a:spcAft>
              <a:buNone/>
            </a:pPr>
            <a:r>
              <a:rPr lang="fr" dirty="0">
                <a:solidFill>
                  <a:schemeClr val="dk1"/>
                </a:solidFill>
              </a:rPr>
              <a:t>De georganiseerde ellende van de enen wordt gebruikt om het werk van de anderen te intensiveren, flexibeler te maken en te verlengen.</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0.xml" /><Relationship Id="rId1" Type="http://schemas.openxmlformats.org/officeDocument/2006/relationships/slideLayout" Target="../slideLayouts/slideLayout3.xml" /><Relationship Id="rId4" Type="http://schemas.openxmlformats.org/officeDocument/2006/relationships/image" Target="../media/image2.png" /></Relationships>
</file>

<file path=ppt/slides/_rels/slide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1.xml" /><Relationship Id="rId1" Type="http://schemas.openxmlformats.org/officeDocument/2006/relationships/slideLayout" Target="../slideLayouts/slideLayout3.xml" /><Relationship Id="rId5" Type="http://schemas.openxmlformats.org/officeDocument/2006/relationships/image" Target="../media/image8.png" /><Relationship Id="rId4" Type="http://schemas.openxmlformats.org/officeDocument/2006/relationships/image" Target="../media/image2.png" /></Relationships>
</file>

<file path=ppt/slides/_rels/slide1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2.xml" /><Relationship Id="rId1" Type="http://schemas.openxmlformats.org/officeDocument/2006/relationships/slideLayout" Target="../slideLayouts/slideLayout3.xml" /><Relationship Id="rId4" Type="http://schemas.openxmlformats.org/officeDocument/2006/relationships/image" Target="../media/image2.png" /></Relationships>
</file>

<file path=ppt/slides/_rels/slide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3.xml" /><Relationship Id="rId1" Type="http://schemas.openxmlformats.org/officeDocument/2006/relationships/slideLayout" Target="../slideLayouts/slideLayout3.xml" /><Relationship Id="rId4" Type="http://schemas.openxmlformats.org/officeDocument/2006/relationships/image" Target="../media/image2.png" /></Relationships>
</file>

<file path=ppt/slides/_rels/slide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4.xml" /><Relationship Id="rId1" Type="http://schemas.openxmlformats.org/officeDocument/2006/relationships/slideLayout" Target="../slideLayouts/slideLayout3.xml" /><Relationship Id="rId4" Type="http://schemas.openxmlformats.org/officeDocument/2006/relationships/image" Target="../media/image2.png" /></Relationships>
</file>

<file path=ppt/slides/_rels/slide1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5.xml" /><Relationship Id="rId1" Type="http://schemas.openxmlformats.org/officeDocument/2006/relationships/slideLayout" Target="../slideLayouts/slideLayout3.xml" /><Relationship Id="rId4" Type="http://schemas.openxmlformats.org/officeDocument/2006/relationships/image" Target="../media/image2.png" /></Relationships>
</file>

<file path=ppt/slides/_rels/slide1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6.xml" /><Relationship Id="rId1" Type="http://schemas.openxmlformats.org/officeDocument/2006/relationships/slideLayout" Target="../slideLayouts/slideLayout3.xml" /><Relationship Id="rId4" Type="http://schemas.openxmlformats.org/officeDocument/2006/relationships/image" Target="../media/image2.png" /></Relationships>
</file>

<file path=ppt/slides/_rels/slide1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7.xml" /><Relationship Id="rId1" Type="http://schemas.openxmlformats.org/officeDocument/2006/relationships/slideLayout" Target="../slideLayouts/slideLayout3.xml" /><Relationship Id="rId4" Type="http://schemas.openxmlformats.org/officeDocument/2006/relationships/image" Target="../media/image3.png" /></Relationships>
</file>

<file path=ppt/slides/_rels/slide1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8.xml" /><Relationship Id="rId1" Type="http://schemas.openxmlformats.org/officeDocument/2006/relationships/slideLayout" Target="../slideLayouts/slideLayout3.xml" /><Relationship Id="rId6" Type="http://schemas.openxmlformats.org/officeDocument/2006/relationships/comments" Target="../comments/comment1.xml" /><Relationship Id="rId5" Type="http://schemas.openxmlformats.org/officeDocument/2006/relationships/image" Target="../media/image9.png" /><Relationship Id="rId4" Type="http://schemas.openxmlformats.org/officeDocument/2006/relationships/image" Target="../media/image3.png" /></Relationships>
</file>

<file path=ppt/slides/_rels/slide1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9.xml" /><Relationship Id="rId1" Type="http://schemas.openxmlformats.org/officeDocument/2006/relationships/slideLayout" Target="../slideLayouts/slideLayout3.xml" /><Relationship Id="rId4" Type="http://schemas.openxmlformats.org/officeDocument/2006/relationships/image" Target="../media/image3.png"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xml" /><Relationship Id="rId1" Type="http://schemas.openxmlformats.org/officeDocument/2006/relationships/slideLayout" Target="../slideLayouts/slideLayout3.xml" /><Relationship Id="rId4" Type="http://schemas.openxmlformats.org/officeDocument/2006/relationships/image" Target="../media/image2.png" /></Relationships>
</file>

<file path=ppt/slides/_rels/slide2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0.xml" /><Relationship Id="rId1" Type="http://schemas.openxmlformats.org/officeDocument/2006/relationships/slideLayout" Target="../slideLayouts/slideLayout3.xml" /><Relationship Id="rId4" Type="http://schemas.openxmlformats.org/officeDocument/2006/relationships/image" Target="../media/image3.png" /></Relationships>
</file>

<file path=ppt/slides/_rels/slide21.xml.rels><?xml version="1.0" encoding="UTF-8" standalone="yes"?>
<Relationships xmlns="http://schemas.openxmlformats.org/package/2006/relationships"><Relationship Id="rId8" Type="http://schemas.openxmlformats.org/officeDocument/2006/relationships/image" Target="../media/image15.png" /><Relationship Id="rId3" Type="http://schemas.openxmlformats.org/officeDocument/2006/relationships/image" Target="../media/image10.png" /><Relationship Id="rId7" Type="http://schemas.openxmlformats.org/officeDocument/2006/relationships/image" Target="../media/image14.png" /><Relationship Id="rId12" Type="http://schemas.openxmlformats.org/officeDocument/2006/relationships/image" Target="../media/image19.png" /><Relationship Id="rId2" Type="http://schemas.openxmlformats.org/officeDocument/2006/relationships/notesSlide" Target="../notesSlides/notesSlide21.xml" /><Relationship Id="rId1" Type="http://schemas.openxmlformats.org/officeDocument/2006/relationships/slideLayout" Target="../slideLayouts/slideLayout3.xml" /><Relationship Id="rId6" Type="http://schemas.openxmlformats.org/officeDocument/2006/relationships/image" Target="../media/image13.png" /><Relationship Id="rId11" Type="http://schemas.openxmlformats.org/officeDocument/2006/relationships/image" Target="../media/image18.png" /><Relationship Id="rId5" Type="http://schemas.openxmlformats.org/officeDocument/2006/relationships/image" Target="../media/image12.png" /><Relationship Id="rId10" Type="http://schemas.openxmlformats.org/officeDocument/2006/relationships/image" Target="../media/image17.png" /><Relationship Id="rId4" Type="http://schemas.openxmlformats.org/officeDocument/2006/relationships/image" Target="../media/image11.png" /><Relationship Id="rId9" Type="http://schemas.openxmlformats.org/officeDocument/2006/relationships/image" Target="../media/image16.png"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7" Type="http://schemas.openxmlformats.org/officeDocument/2006/relationships/image" Target="../media/image6.png" /><Relationship Id="rId2" Type="http://schemas.openxmlformats.org/officeDocument/2006/relationships/notesSlide" Target="../notesSlides/notesSlide3.xml" /><Relationship Id="rId1" Type="http://schemas.openxmlformats.org/officeDocument/2006/relationships/slideLayout" Target="../slideLayouts/slideLayout3.xml" /><Relationship Id="rId6" Type="http://schemas.openxmlformats.org/officeDocument/2006/relationships/image" Target="../media/image5.png" /><Relationship Id="rId5" Type="http://schemas.openxmlformats.org/officeDocument/2006/relationships/image" Target="../media/image4.png" /><Relationship Id="rId4" Type="http://schemas.openxmlformats.org/officeDocument/2006/relationships/image" Target="../media/image2.png" /></Relationships>
</file>

<file path=ppt/slides/_rels/slide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4.xml" /><Relationship Id="rId1" Type="http://schemas.openxmlformats.org/officeDocument/2006/relationships/slideLayout" Target="../slideLayouts/slideLayout3.xml" /><Relationship Id="rId4" Type="http://schemas.openxmlformats.org/officeDocument/2006/relationships/image" Target="../media/image2.png" /></Relationships>
</file>

<file path=ppt/slides/_rels/slide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5.xml" /><Relationship Id="rId1" Type="http://schemas.openxmlformats.org/officeDocument/2006/relationships/slideLayout" Target="../slideLayouts/slideLayout3.xml" /><Relationship Id="rId4" Type="http://schemas.openxmlformats.org/officeDocument/2006/relationships/image" Target="../media/image3.png" /></Relationships>
</file>

<file path=ppt/slides/_rels/slide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6.xml" /><Relationship Id="rId1" Type="http://schemas.openxmlformats.org/officeDocument/2006/relationships/slideLayout" Target="../slideLayouts/slideLayout3.xml" /><Relationship Id="rId4" Type="http://schemas.openxmlformats.org/officeDocument/2006/relationships/image" Target="../media/image3.png" /></Relationships>
</file>

<file path=ppt/slides/_rels/slide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7.xml" /><Relationship Id="rId1" Type="http://schemas.openxmlformats.org/officeDocument/2006/relationships/slideLayout" Target="../slideLayouts/slideLayout3.xml" /><Relationship Id="rId4" Type="http://schemas.openxmlformats.org/officeDocument/2006/relationships/image" Target="../media/image3.png" /></Relationships>
</file>

<file path=ppt/slides/_rels/slide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8.xml" /><Relationship Id="rId1" Type="http://schemas.openxmlformats.org/officeDocument/2006/relationships/slideLayout" Target="../slideLayouts/slideLayout3.xml" /><Relationship Id="rId5" Type="http://schemas.openxmlformats.org/officeDocument/2006/relationships/image" Target="../media/image7.png" /><Relationship Id="rId4" Type="http://schemas.openxmlformats.org/officeDocument/2006/relationships/image" Target="../media/image3.png"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nl-BE" b="1" noProof="0" dirty="0">
                <a:solidFill>
                  <a:schemeClr val="lt1"/>
                </a:solidFill>
              </a:rPr>
              <a:t>De Arizona-regering: </a:t>
            </a:r>
          </a:p>
          <a:p>
            <a:pPr marL="0" lvl="0" indent="0" algn="ctr" rtl="0">
              <a:spcBef>
                <a:spcPts val="0"/>
              </a:spcBef>
              <a:spcAft>
                <a:spcPts val="0"/>
              </a:spcAft>
              <a:buNone/>
            </a:pPr>
            <a:r>
              <a:rPr lang="nl-BE" b="1" noProof="0" dirty="0">
                <a:solidFill>
                  <a:schemeClr val="lt1"/>
                </a:solidFill>
              </a:rPr>
              <a:t>analyse</a:t>
            </a:r>
            <a:r>
              <a:rPr lang="nl-BE" noProof="0" dirty="0">
                <a:solidFill>
                  <a:schemeClr val="lt1"/>
                </a:solidFill>
              </a:rPr>
              <a:t> </a:t>
            </a: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lang="nl-BE" noProof="0" dirty="0"/>
          </a:p>
        </p:txBody>
      </p:sp>
      <p:pic>
        <p:nvPicPr>
          <p:cNvPr id="56" name="Google Shape;56;p13" title="commune.png"/>
          <p:cNvPicPr preferRelativeResize="0"/>
          <p:nvPr/>
        </p:nvPicPr>
        <p:blipFill>
          <a:blip r:embed="rId3">
            <a:alphaModFix/>
          </a:blip>
          <a:stretch>
            <a:fillRect/>
          </a:stretch>
        </p:blipFill>
        <p:spPr>
          <a:xfrm>
            <a:off x="2208359" y="4269759"/>
            <a:ext cx="2363644" cy="572700"/>
          </a:xfrm>
          <a:prstGeom prst="rect">
            <a:avLst/>
          </a:prstGeom>
          <a:noFill/>
          <a:ln>
            <a:noFill/>
          </a:ln>
        </p:spPr>
      </p:pic>
      <p:pic>
        <p:nvPicPr>
          <p:cNvPr id="57" name="Google Shape;57;p13" title="colere.png"/>
          <p:cNvPicPr preferRelativeResize="0"/>
          <p:nvPr/>
        </p:nvPicPr>
        <p:blipFill>
          <a:blip r:embed="rId4">
            <a:alphaModFix/>
          </a:blip>
          <a:stretch>
            <a:fillRect/>
          </a:stretch>
        </p:blipFill>
        <p:spPr>
          <a:xfrm>
            <a:off x="4613416" y="4241702"/>
            <a:ext cx="1844050" cy="628775"/>
          </a:xfrm>
          <a:prstGeom prst="rect">
            <a:avLst/>
          </a:prstGeom>
          <a:noFill/>
          <a:ln>
            <a:noFill/>
          </a:ln>
        </p:spPr>
      </p:pic>
      <p:sp>
        <p:nvSpPr>
          <p:cNvPr id="58" name="Google Shape;58;p13"/>
          <p:cNvSpPr txBox="1">
            <a:spLocks noGrp="1"/>
          </p:cNvSpPr>
          <p:nvPr>
            <p:ph type="ctrTitle"/>
          </p:nvPr>
        </p:nvSpPr>
        <p:spPr>
          <a:xfrm>
            <a:off x="6723500" y="4201475"/>
            <a:ext cx="2318700" cy="79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nl-BE" sz="2000" b="1" noProof="0" dirty="0">
                <a:solidFill>
                  <a:schemeClr val="lt1"/>
                </a:solidFill>
              </a:rPr>
              <a:t>Januari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123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b="1" noProof="0" dirty="0"/>
              <a:t>Een onevenredige en ongerechtvaardigde inspanning</a:t>
            </a:r>
          </a:p>
        </p:txBody>
      </p:sp>
      <p:sp>
        <p:nvSpPr>
          <p:cNvPr id="131" name="Google Shape;131;p22"/>
          <p:cNvSpPr txBox="1">
            <a:spLocks noGrp="1"/>
          </p:cNvSpPr>
          <p:nvPr>
            <p:ph type="body" idx="1"/>
          </p:nvPr>
        </p:nvSpPr>
        <p:spPr>
          <a:xfrm>
            <a:off x="311700" y="889025"/>
            <a:ext cx="8520600" cy="3873000"/>
          </a:xfrm>
          <a:prstGeom prst="rect">
            <a:avLst/>
          </a:prstGeom>
        </p:spPr>
        <p:txBody>
          <a:bodyPr spcFirstLastPara="1" wrap="square" lIns="91425" tIns="91425" rIns="91425" bIns="91425" anchor="t" anchorCtr="0">
            <a:noAutofit/>
          </a:bodyPr>
          <a:lstStyle/>
          <a:p>
            <a:pPr marL="0" lvl="0" indent="0" algn="l" rtl="0">
              <a:lnSpc>
                <a:spcPct val="90000"/>
              </a:lnSpc>
              <a:spcBef>
                <a:spcPts val="1200"/>
              </a:spcBef>
              <a:spcAft>
                <a:spcPts val="0"/>
              </a:spcAft>
              <a:buNone/>
            </a:pPr>
            <a:r>
              <a:rPr lang="nl-BE" sz="1500" b="1" noProof="0" dirty="0"/>
              <a:t>Belasting op meerwaarde MAAR </a:t>
            </a:r>
            <a:r>
              <a:rPr lang="nl-BE" sz="1500" noProof="0" dirty="0"/>
              <a:t>voor max. 2% van de totale inspanning (0,5 miljard)</a:t>
            </a:r>
          </a:p>
          <a:p>
            <a:pPr marL="0" lvl="0" indent="0" algn="l" rtl="0">
              <a:lnSpc>
                <a:spcPct val="90000"/>
              </a:lnSpc>
              <a:spcBef>
                <a:spcPts val="1200"/>
              </a:spcBef>
              <a:spcAft>
                <a:spcPts val="0"/>
              </a:spcAft>
              <a:buNone/>
            </a:pPr>
            <a:r>
              <a:rPr lang="nl-BE" sz="1500" b="1" noProof="0" dirty="0"/>
              <a:t>Verlaging van de loonbelasting MAAR dit is een dure en weinig gerichte maatregel. </a:t>
            </a:r>
            <a:r>
              <a:rPr lang="nl-BE" sz="1500" noProof="0" dirty="0"/>
              <a:t>En gepland aan het einde van de zittingsperiode - zal deze er komen? </a:t>
            </a:r>
          </a:p>
          <a:p>
            <a:pPr marL="0" lvl="0" indent="0" algn="l" rtl="0">
              <a:lnSpc>
                <a:spcPct val="90000"/>
              </a:lnSpc>
              <a:spcBef>
                <a:spcPts val="1200"/>
              </a:spcBef>
              <a:spcAft>
                <a:spcPts val="0"/>
              </a:spcAft>
              <a:buNone/>
            </a:pPr>
            <a:r>
              <a:rPr lang="nl-BE" sz="1500" noProof="0" dirty="0"/>
              <a:t>Een cadeau </a:t>
            </a:r>
            <a:r>
              <a:rPr lang="nl-BE" sz="1500" b="1" noProof="0" dirty="0"/>
              <a:t>van 1,2 miljard </a:t>
            </a:r>
            <a:r>
              <a:rPr lang="nl-BE" sz="1500" noProof="0" dirty="0"/>
              <a:t>aan werkgevers via </a:t>
            </a:r>
            <a:r>
              <a:rPr lang="nl-BE" sz="1500" b="1" noProof="0" dirty="0"/>
              <a:t>verlagingen van de werkgeversbijdragen</a:t>
            </a:r>
          </a:p>
          <a:p>
            <a:pPr marL="0" lvl="0" indent="0" algn="l" rtl="0">
              <a:lnSpc>
                <a:spcPct val="90000"/>
              </a:lnSpc>
              <a:spcBef>
                <a:spcPts val="1200"/>
              </a:spcBef>
              <a:spcAft>
                <a:spcPts val="0"/>
              </a:spcAft>
              <a:buNone/>
            </a:pPr>
            <a:r>
              <a:rPr lang="nl-BE" sz="1500" b="1" noProof="0" dirty="0"/>
              <a:t>Afschaffing van de belastingvermindering voor werklozen = </a:t>
            </a:r>
            <a:r>
              <a:rPr lang="nl-BE" sz="1500" noProof="0" dirty="0"/>
              <a:t>verlies aan koopkracht van ongeveer 200 euro per maand</a:t>
            </a:r>
          </a:p>
          <a:p>
            <a:pPr marL="0" lvl="0" indent="0" algn="l" rtl="0">
              <a:lnSpc>
                <a:spcPct val="90000"/>
              </a:lnSpc>
              <a:spcBef>
                <a:spcPts val="1200"/>
              </a:spcBef>
              <a:spcAft>
                <a:spcPts val="0"/>
              </a:spcAft>
              <a:buNone/>
            </a:pPr>
            <a:r>
              <a:rPr lang="nl-BE" sz="1500" b="1" noProof="0" dirty="0"/>
              <a:t>Verhoging van de btw en accijnzen - 1,7 miljard: </a:t>
            </a:r>
            <a:r>
              <a:rPr lang="nl-BE" sz="1500" noProof="0" dirty="0"/>
              <a:t>treft vooral huishoudens met een laag inkomen</a:t>
            </a:r>
          </a:p>
          <a:p>
            <a:pPr marL="0" lvl="0" indent="0" algn="l" rtl="0">
              <a:lnSpc>
                <a:spcPct val="90000"/>
              </a:lnSpc>
              <a:spcBef>
                <a:spcPts val="1200"/>
              </a:spcBef>
              <a:spcAft>
                <a:spcPts val="0"/>
              </a:spcAft>
              <a:buNone/>
            </a:pPr>
            <a:r>
              <a:rPr lang="nl-BE" sz="1500" b="1" noProof="0" dirty="0">
                <a:solidFill>
                  <a:srgbClr val="FF0000"/>
                </a:solidFill>
              </a:rPr>
              <a:t>EN een zeer ongeloofwaardige begroting: </a:t>
            </a:r>
            <a:r>
              <a:rPr lang="nl-BE" sz="1500" noProof="0" dirty="0"/>
              <a:t>sterk overschatte terugvloeiingseffecten (8 miljard) en explosieve stijging van de militaire uitgaven </a:t>
            </a:r>
          </a:p>
          <a:p>
            <a:pPr marL="0" lvl="0" indent="0" algn="l" rtl="0">
              <a:lnSpc>
                <a:spcPct val="90000"/>
              </a:lnSpc>
              <a:spcBef>
                <a:spcPts val="1200"/>
              </a:spcBef>
              <a:spcAft>
                <a:spcPts val="0"/>
              </a:spcAft>
              <a:buNone/>
            </a:pPr>
            <a:r>
              <a:rPr lang="nl-BE" sz="1500" noProof="0" dirty="0"/>
              <a:t>Het verhaal rond de schuld is </a:t>
            </a:r>
            <a:r>
              <a:rPr lang="nl-BE" sz="1500" b="1" noProof="0" dirty="0"/>
              <a:t>ideologisch </a:t>
            </a:r>
            <a:r>
              <a:rPr lang="nl-BE" sz="1500" noProof="0" dirty="0"/>
              <a:t>en wordt gebruikt om beleid door te voeren dat sociale verworvenheden afbreekt en winsten vergroot, niet om de schuld te verminderen! </a:t>
            </a:r>
            <a:endParaRPr lang="nl-BE" sz="1400" noProof="0" dirty="0"/>
          </a:p>
          <a:p>
            <a:pPr marL="457200" lvl="0" indent="0" algn="l" rtl="0">
              <a:lnSpc>
                <a:spcPct val="90000"/>
              </a:lnSpc>
              <a:spcBef>
                <a:spcPts val="1200"/>
              </a:spcBef>
              <a:spcAft>
                <a:spcPts val="200"/>
              </a:spcAft>
              <a:buNone/>
            </a:pPr>
            <a:endParaRPr lang="nl-BE" sz="1200" noProof="0" dirty="0"/>
          </a:p>
        </p:txBody>
      </p:sp>
      <p:pic>
        <p:nvPicPr>
          <p:cNvPr id="132" name="Google Shape;132;p22" title="colere.png"/>
          <p:cNvPicPr preferRelativeResize="0"/>
          <p:nvPr/>
        </p:nvPicPr>
        <p:blipFill>
          <a:blip r:embed="rId3">
            <a:alphaModFix/>
          </a:blip>
          <a:stretch>
            <a:fillRect/>
          </a:stretch>
        </p:blipFill>
        <p:spPr>
          <a:xfrm>
            <a:off x="4660316" y="4512799"/>
            <a:ext cx="1844050" cy="628775"/>
          </a:xfrm>
          <a:prstGeom prst="rect">
            <a:avLst/>
          </a:prstGeom>
          <a:noFill/>
          <a:ln>
            <a:noFill/>
          </a:ln>
        </p:spPr>
      </p:pic>
      <p:pic>
        <p:nvPicPr>
          <p:cNvPr id="133" name="Google Shape;133;p22" title="commune.png"/>
          <p:cNvPicPr preferRelativeResize="0"/>
          <p:nvPr/>
        </p:nvPicPr>
        <p:blipFill>
          <a:blip r:embed="rId4">
            <a:alphaModFix/>
          </a:blip>
          <a:stretch>
            <a:fillRect/>
          </a:stretch>
        </p:blipFill>
        <p:spPr>
          <a:xfrm>
            <a:off x="2208359" y="4568884"/>
            <a:ext cx="2363644" cy="572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311700" y="123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b="1" noProof="0" dirty="0"/>
              <a:t>De begroting van Arizona is geen onvermijdelijkheid </a:t>
            </a:r>
          </a:p>
        </p:txBody>
      </p:sp>
      <p:pic>
        <p:nvPicPr>
          <p:cNvPr id="139" name="Google Shape;139;p23" title="colere.png"/>
          <p:cNvPicPr preferRelativeResize="0"/>
          <p:nvPr/>
        </p:nvPicPr>
        <p:blipFill>
          <a:blip r:embed="rId3">
            <a:alphaModFix/>
          </a:blip>
          <a:stretch>
            <a:fillRect/>
          </a:stretch>
        </p:blipFill>
        <p:spPr>
          <a:xfrm>
            <a:off x="4660316" y="4512799"/>
            <a:ext cx="1844050" cy="628775"/>
          </a:xfrm>
          <a:prstGeom prst="rect">
            <a:avLst/>
          </a:prstGeom>
          <a:noFill/>
          <a:ln>
            <a:noFill/>
          </a:ln>
        </p:spPr>
      </p:pic>
      <p:pic>
        <p:nvPicPr>
          <p:cNvPr id="140" name="Google Shape;140;p23" title="commune.png"/>
          <p:cNvPicPr preferRelativeResize="0"/>
          <p:nvPr/>
        </p:nvPicPr>
        <p:blipFill>
          <a:blip r:embed="rId4">
            <a:alphaModFix/>
          </a:blip>
          <a:stretch>
            <a:fillRect/>
          </a:stretch>
        </p:blipFill>
        <p:spPr>
          <a:xfrm>
            <a:off x="2208359" y="4568884"/>
            <a:ext cx="2363644" cy="572700"/>
          </a:xfrm>
          <a:prstGeom prst="rect">
            <a:avLst/>
          </a:prstGeom>
          <a:noFill/>
          <a:ln>
            <a:noFill/>
          </a:ln>
        </p:spPr>
      </p:pic>
      <p:pic>
        <p:nvPicPr>
          <p:cNvPr id="141" name="Google Shape;141;p23"/>
          <p:cNvPicPr preferRelativeResize="0"/>
          <p:nvPr/>
        </p:nvPicPr>
        <p:blipFill>
          <a:blip r:embed="rId5">
            <a:alphaModFix/>
          </a:blip>
          <a:stretch>
            <a:fillRect/>
          </a:stretch>
        </p:blipFill>
        <p:spPr>
          <a:xfrm>
            <a:off x="29300" y="917569"/>
            <a:ext cx="9114700" cy="3573206"/>
          </a:xfrm>
          <a:prstGeom prst="rect">
            <a:avLst/>
          </a:prstGeom>
          <a:noFill/>
          <a:ln>
            <a:noFill/>
          </a:ln>
        </p:spPr>
      </p:pic>
      <p:sp>
        <p:nvSpPr>
          <p:cNvPr id="142" name="Google Shape;142;p23"/>
          <p:cNvSpPr txBox="1">
            <a:spLocks noGrp="1"/>
          </p:cNvSpPr>
          <p:nvPr>
            <p:ph type="body" idx="1"/>
          </p:nvPr>
        </p:nvSpPr>
        <p:spPr>
          <a:xfrm>
            <a:off x="2285575" y="1622700"/>
            <a:ext cx="2070600" cy="785400"/>
          </a:xfrm>
          <a:prstGeom prst="rect">
            <a:avLst/>
          </a:prstGeom>
        </p:spPr>
        <p:txBody>
          <a:bodyPr spcFirstLastPara="1" wrap="square" lIns="91425" tIns="91425" rIns="91425" bIns="91425" anchor="t" anchorCtr="0">
            <a:noAutofit/>
          </a:bodyPr>
          <a:lstStyle/>
          <a:p>
            <a:pPr marL="457200" lvl="0" indent="0" algn="l" rtl="0">
              <a:lnSpc>
                <a:spcPct val="90000"/>
              </a:lnSpc>
              <a:spcBef>
                <a:spcPts val="1200"/>
              </a:spcBef>
              <a:spcAft>
                <a:spcPts val="200"/>
              </a:spcAft>
              <a:buNone/>
            </a:pPr>
            <a:r>
              <a:rPr lang="nl-BE" sz="1500" b="1" noProof="0" dirty="0">
                <a:solidFill>
                  <a:srgbClr val="FF0000"/>
                </a:solidFill>
              </a:rPr>
              <a:t>Degenen die de rekening betalen</a:t>
            </a:r>
            <a:endParaRPr lang="nl-BE" sz="1200" noProof="0" dirty="0">
              <a:solidFill>
                <a:srgbClr val="FF0000"/>
              </a:solidFill>
            </a:endParaRPr>
          </a:p>
        </p:txBody>
      </p:sp>
      <p:sp>
        <p:nvSpPr>
          <p:cNvPr id="143" name="Google Shape;143;p23"/>
          <p:cNvSpPr txBox="1">
            <a:spLocks noGrp="1"/>
          </p:cNvSpPr>
          <p:nvPr>
            <p:ph type="body" idx="1"/>
          </p:nvPr>
        </p:nvSpPr>
        <p:spPr>
          <a:xfrm>
            <a:off x="6955925" y="917575"/>
            <a:ext cx="2070600" cy="785400"/>
          </a:xfrm>
          <a:prstGeom prst="rect">
            <a:avLst/>
          </a:prstGeom>
        </p:spPr>
        <p:txBody>
          <a:bodyPr spcFirstLastPara="1" wrap="square" lIns="91425" tIns="91425" rIns="91425" bIns="91425" anchor="t" anchorCtr="0">
            <a:noAutofit/>
          </a:bodyPr>
          <a:lstStyle/>
          <a:p>
            <a:pPr marL="457200" lvl="0" indent="0" algn="l" rtl="0">
              <a:lnSpc>
                <a:spcPct val="90000"/>
              </a:lnSpc>
              <a:spcBef>
                <a:spcPts val="1200"/>
              </a:spcBef>
              <a:spcAft>
                <a:spcPts val="200"/>
              </a:spcAft>
              <a:buNone/>
            </a:pPr>
            <a:r>
              <a:rPr lang="nl-BE" sz="1500" b="1" noProof="0" dirty="0">
                <a:solidFill>
                  <a:srgbClr val="FF0000"/>
                </a:solidFill>
              </a:rPr>
              <a:t>Waar kan geld worden gevonden?</a:t>
            </a:r>
            <a:endParaRPr lang="nl-BE" sz="1200" noProof="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b="1" noProof="0" dirty="0"/>
              <a:t>Palestina: ontoereikende maatregelen terwijl de genocide doorgaat</a:t>
            </a:r>
          </a:p>
        </p:txBody>
      </p:sp>
      <p:sp>
        <p:nvSpPr>
          <p:cNvPr id="149" name="Google Shape;149;p24"/>
          <p:cNvSpPr txBox="1">
            <a:spLocks noGrp="1"/>
          </p:cNvSpPr>
          <p:nvPr>
            <p:ph type="body" idx="1"/>
          </p:nvPr>
        </p:nvSpPr>
        <p:spPr>
          <a:xfrm>
            <a:off x="311700" y="12820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nl-BE" noProof="0" dirty="0"/>
              <a:t>Zeer beperkte maatregelen in het licht van de internationale verplichtingen van België</a:t>
            </a:r>
          </a:p>
          <a:p>
            <a:pPr marL="0" lvl="0" indent="0" algn="l" rtl="0">
              <a:spcBef>
                <a:spcPts val="1200"/>
              </a:spcBef>
              <a:spcAft>
                <a:spcPts val="0"/>
              </a:spcAft>
              <a:buNone/>
            </a:pPr>
            <a:r>
              <a:rPr lang="nl-BE" noProof="0" dirty="0"/>
              <a:t>Belgische bedrijven dragen bij aan de genocide via logistiek of de productie van militair materieel (zie Stop </a:t>
            </a:r>
            <a:r>
              <a:rPr lang="nl-BE" noProof="0" dirty="0" err="1"/>
              <a:t>arming</a:t>
            </a:r>
            <a:r>
              <a:rPr lang="nl-BE" noProof="0" dirty="0"/>
              <a:t> </a:t>
            </a:r>
            <a:r>
              <a:rPr lang="nl-BE" noProof="0" dirty="0" err="1"/>
              <a:t>Israel</a:t>
            </a:r>
            <a:r>
              <a:rPr lang="nl-BE" noProof="0" dirty="0"/>
              <a:t>).</a:t>
            </a:r>
          </a:p>
          <a:p>
            <a:pPr marL="0" lvl="0" indent="0" algn="l" rtl="0">
              <a:spcBef>
                <a:spcPts val="1200"/>
              </a:spcBef>
              <a:spcAft>
                <a:spcPts val="0"/>
              </a:spcAft>
              <a:buNone/>
            </a:pPr>
            <a:r>
              <a:rPr lang="nl-BE" noProof="0" dirty="0"/>
              <a:t>Onderdrukking van solidariteitsbewegingen met Palestina</a:t>
            </a:r>
          </a:p>
          <a:p>
            <a:pPr marL="0" lvl="0" indent="0" algn="l" rtl="0">
              <a:spcBef>
                <a:spcPts val="1200"/>
              </a:spcBef>
              <a:spcAft>
                <a:spcPts val="0"/>
              </a:spcAft>
              <a:buNone/>
            </a:pPr>
            <a:r>
              <a:rPr lang="nl-BE" noProof="0" dirty="0"/>
              <a:t>Maar er is meer...</a:t>
            </a:r>
          </a:p>
          <a:p>
            <a:pPr marL="0" lvl="0" indent="0" algn="l" rtl="0">
              <a:spcBef>
                <a:spcPts val="1200"/>
              </a:spcBef>
              <a:spcAft>
                <a:spcPts val="1200"/>
              </a:spcAft>
              <a:buNone/>
            </a:pPr>
            <a:r>
              <a:rPr lang="nl-BE" noProof="0" dirty="0"/>
              <a:t>Te milde veroordelingen van de schendingen van internationaal recht tijdens de Amerikaanse interventie in Venezuela</a:t>
            </a:r>
          </a:p>
        </p:txBody>
      </p:sp>
      <p:pic>
        <p:nvPicPr>
          <p:cNvPr id="150" name="Google Shape;150;p24" title="colere.png"/>
          <p:cNvPicPr preferRelativeResize="0"/>
          <p:nvPr/>
        </p:nvPicPr>
        <p:blipFill>
          <a:blip r:embed="rId3">
            <a:alphaModFix/>
          </a:blip>
          <a:stretch>
            <a:fillRect/>
          </a:stretch>
        </p:blipFill>
        <p:spPr>
          <a:xfrm>
            <a:off x="4660316" y="4330249"/>
            <a:ext cx="1844050" cy="628775"/>
          </a:xfrm>
          <a:prstGeom prst="rect">
            <a:avLst/>
          </a:prstGeom>
          <a:noFill/>
          <a:ln>
            <a:noFill/>
          </a:ln>
        </p:spPr>
      </p:pic>
      <p:pic>
        <p:nvPicPr>
          <p:cNvPr id="151" name="Google Shape;151;p24" title="commune.png"/>
          <p:cNvPicPr preferRelativeResize="0"/>
          <p:nvPr/>
        </p:nvPicPr>
        <p:blipFill>
          <a:blip r:embed="rId4">
            <a:alphaModFix/>
          </a:blip>
          <a:stretch>
            <a:fillRect/>
          </a:stretch>
        </p:blipFill>
        <p:spPr>
          <a:xfrm>
            <a:off x="2239534" y="4338709"/>
            <a:ext cx="2363644" cy="572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311700" y="24178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b="1" noProof="0" dirty="0"/>
              <a:t>Een repressief migratiebeleid dat indruist tegen fundamentele mensenrechten</a:t>
            </a:r>
          </a:p>
        </p:txBody>
      </p:sp>
      <p:sp>
        <p:nvSpPr>
          <p:cNvPr id="157" name="Google Shape;157;p25"/>
          <p:cNvSpPr txBox="1">
            <a:spLocks noGrp="1"/>
          </p:cNvSpPr>
          <p:nvPr>
            <p:ph type="body" idx="1"/>
          </p:nvPr>
        </p:nvSpPr>
        <p:spPr>
          <a:xfrm>
            <a:off x="311700" y="1223078"/>
            <a:ext cx="8520600" cy="32310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nl-BE" noProof="0" dirty="0"/>
              <a:t> "Het strengste migratiebeleid ooit" volgens de regering (april 2025)</a:t>
            </a:r>
          </a:p>
          <a:p>
            <a:pPr marL="0" lvl="0" indent="0" algn="l" rtl="0">
              <a:spcBef>
                <a:spcPts val="1200"/>
              </a:spcBef>
              <a:spcAft>
                <a:spcPts val="0"/>
              </a:spcAft>
              <a:buNone/>
            </a:pPr>
            <a:r>
              <a:rPr lang="nl-BE" noProof="0" dirty="0"/>
              <a:t>Versterking en </a:t>
            </a:r>
            <a:r>
              <a:rPr lang="nl-BE" noProof="0" dirty="0" err="1"/>
              <a:t>externalisering</a:t>
            </a:r>
            <a:r>
              <a:rPr lang="nl-BE" noProof="0" dirty="0"/>
              <a:t> van de grenscontroles</a:t>
            </a:r>
          </a:p>
          <a:p>
            <a:pPr marL="0" lvl="0" indent="0" algn="l" rtl="0">
              <a:spcBef>
                <a:spcPts val="1200"/>
              </a:spcBef>
              <a:spcAft>
                <a:spcPts val="0"/>
              </a:spcAft>
              <a:buNone/>
            </a:pPr>
            <a:r>
              <a:rPr lang="nl-BE" noProof="0" dirty="0"/>
              <a:t>Afschaffing van opvangplaatsen, die al ontoereikend waren, en niet-naleving van de opvangverplichtingen</a:t>
            </a:r>
          </a:p>
          <a:p>
            <a:pPr marL="0" lvl="0" indent="0" algn="l" rtl="0">
              <a:spcBef>
                <a:spcPts val="1200"/>
              </a:spcBef>
              <a:spcAft>
                <a:spcPts val="0"/>
              </a:spcAft>
              <a:buNone/>
            </a:pPr>
            <a:r>
              <a:rPr lang="nl-BE" noProof="0" dirty="0"/>
              <a:t>De terugkeer van “</a:t>
            </a:r>
            <a:r>
              <a:rPr lang="nl-BE" noProof="0" dirty="0" err="1"/>
              <a:t>woonstbetredingen</a:t>
            </a:r>
            <a:r>
              <a:rPr lang="nl-BE" noProof="0" dirty="0"/>
              <a:t>" (= een woning binnenkomen om illegaal verblijvende personen te arresteren) (akkoord over voorontwerp in juli 2025)</a:t>
            </a:r>
          </a:p>
          <a:p>
            <a:pPr marL="0" lvl="0" indent="0" algn="l" rtl="0">
              <a:spcBef>
                <a:spcPts val="1200"/>
              </a:spcBef>
              <a:spcAft>
                <a:spcPts val="0"/>
              </a:spcAft>
              <a:buClr>
                <a:schemeClr val="dk1"/>
              </a:buClr>
              <a:buSzPct val="61111"/>
              <a:buFont typeface="Arial"/>
              <a:buNone/>
            </a:pPr>
            <a:r>
              <a:rPr lang="nl-BE" noProof="0" dirty="0"/>
              <a:t>Verdubbeling van het aantal plaatsen in gesloten centra en verlenging van de detentieduur</a:t>
            </a:r>
          </a:p>
          <a:p>
            <a:pPr marL="0" lvl="0" indent="0" algn="l" rtl="0">
              <a:spcBef>
                <a:spcPts val="1200"/>
              </a:spcBef>
              <a:spcAft>
                <a:spcPts val="0"/>
              </a:spcAft>
              <a:buClr>
                <a:schemeClr val="dk1"/>
              </a:buClr>
              <a:buSzPct val="61111"/>
              <a:buFont typeface="Arial"/>
              <a:buNone/>
            </a:pPr>
            <a:r>
              <a:rPr lang="nl-BE" noProof="0" dirty="0"/>
              <a:t>Beperkende hervorming van de spoedeisende medische hulp</a:t>
            </a:r>
          </a:p>
          <a:p>
            <a:pPr marL="0" lvl="0" indent="0" algn="l" rtl="0">
              <a:spcBef>
                <a:spcPts val="1200"/>
              </a:spcBef>
              <a:spcAft>
                <a:spcPts val="1200"/>
              </a:spcAft>
              <a:buNone/>
            </a:pPr>
            <a:r>
              <a:rPr lang="nl-BE" noProof="0" dirty="0"/>
              <a:t>Aanscherping van de gezinshereniging (maatregelen aangenomen in juli 2025)</a:t>
            </a:r>
          </a:p>
        </p:txBody>
      </p:sp>
      <p:pic>
        <p:nvPicPr>
          <p:cNvPr id="158" name="Google Shape;158;p25" title="colere.png"/>
          <p:cNvPicPr preferRelativeResize="0"/>
          <p:nvPr/>
        </p:nvPicPr>
        <p:blipFill>
          <a:blip r:embed="rId3">
            <a:alphaModFix/>
          </a:blip>
          <a:stretch>
            <a:fillRect/>
          </a:stretch>
        </p:blipFill>
        <p:spPr>
          <a:xfrm>
            <a:off x="4660316" y="4330249"/>
            <a:ext cx="1844050" cy="628775"/>
          </a:xfrm>
          <a:prstGeom prst="rect">
            <a:avLst/>
          </a:prstGeom>
          <a:noFill/>
          <a:ln>
            <a:noFill/>
          </a:ln>
        </p:spPr>
      </p:pic>
      <p:pic>
        <p:nvPicPr>
          <p:cNvPr id="159" name="Google Shape;159;p25" title="commune.png"/>
          <p:cNvPicPr preferRelativeResize="0"/>
          <p:nvPr/>
        </p:nvPicPr>
        <p:blipFill>
          <a:blip r:embed="rId4">
            <a:alphaModFix/>
          </a:blip>
          <a:stretch>
            <a:fillRect/>
          </a:stretch>
        </p:blipFill>
        <p:spPr>
          <a:xfrm>
            <a:off x="2239534" y="4338709"/>
            <a:ext cx="2363644" cy="572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b="1" noProof="0" dirty="0"/>
              <a:t>Antidemocratische en autoritaire regeringen</a:t>
            </a:r>
          </a:p>
        </p:txBody>
      </p:sp>
      <p:sp>
        <p:nvSpPr>
          <p:cNvPr id="165" name="Google Shape;165;p26"/>
          <p:cNvSpPr txBox="1">
            <a:spLocks noGrp="1"/>
          </p:cNvSpPr>
          <p:nvPr>
            <p:ph type="body" idx="1"/>
          </p:nvPr>
        </p:nvSpPr>
        <p:spPr>
          <a:xfrm>
            <a:off x="311700" y="978600"/>
            <a:ext cx="8520600" cy="3186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nl-BE" sz="1660" b="1" noProof="0" dirty="0">
                <a:solidFill>
                  <a:srgbClr val="FF0000"/>
                </a:solidFill>
              </a:rPr>
              <a:t>Wet </a:t>
            </a:r>
            <a:r>
              <a:rPr lang="nl-BE" sz="1660" b="1" noProof="0" dirty="0" err="1">
                <a:solidFill>
                  <a:srgbClr val="FF0000"/>
                </a:solidFill>
              </a:rPr>
              <a:t>Quintin</a:t>
            </a:r>
            <a:r>
              <a:rPr lang="nl-BE" sz="1660" noProof="0" dirty="0"/>
              <a:t>: de regering de bevoegdheid geven om "radicale" organisaties te ontbinden</a:t>
            </a:r>
          </a:p>
          <a:p>
            <a:pPr marL="0" lvl="0" indent="0" algn="l" rtl="0">
              <a:lnSpc>
                <a:spcPct val="100000"/>
              </a:lnSpc>
              <a:spcBef>
                <a:spcPts val="0"/>
              </a:spcBef>
              <a:spcAft>
                <a:spcPts val="0"/>
              </a:spcAft>
              <a:buNone/>
            </a:pPr>
            <a:r>
              <a:rPr lang="nl-BE" sz="1660" noProof="0" dirty="0"/>
              <a:t> = Een criminalisering van sociale bewegingen en activisme, met in het vizier: </a:t>
            </a:r>
            <a:r>
              <a:rPr lang="nl-BE" sz="1660" noProof="0" dirty="0" err="1"/>
              <a:t>Samidoun</a:t>
            </a:r>
            <a:r>
              <a:rPr lang="nl-BE" sz="1660" noProof="0" dirty="0"/>
              <a:t>, Code Rood, Stop </a:t>
            </a:r>
            <a:r>
              <a:rPr lang="nl-BE" sz="1660" noProof="0" dirty="0" err="1"/>
              <a:t>Arming</a:t>
            </a:r>
            <a:r>
              <a:rPr lang="nl-BE" sz="1660" noProof="0" dirty="0"/>
              <a:t> </a:t>
            </a:r>
            <a:r>
              <a:rPr lang="nl-BE" sz="1660" noProof="0" dirty="0" err="1"/>
              <a:t>Israel</a:t>
            </a:r>
            <a:r>
              <a:rPr lang="nl-BE" sz="1660" noProof="0" dirty="0"/>
              <a:t>...</a:t>
            </a:r>
          </a:p>
          <a:p>
            <a:pPr marL="0" lvl="0" indent="0" algn="l" rtl="0">
              <a:lnSpc>
                <a:spcPct val="100000"/>
              </a:lnSpc>
              <a:spcBef>
                <a:spcPts val="0"/>
              </a:spcBef>
              <a:spcAft>
                <a:spcPts val="0"/>
              </a:spcAft>
              <a:buNone/>
            </a:pPr>
            <a:r>
              <a:rPr lang="nl-BE" sz="1660" noProof="0" dirty="0"/>
              <a:t>= Een </a:t>
            </a:r>
            <a:r>
              <a:rPr lang="nl-BE" sz="1660" noProof="0" dirty="0">
                <a:solidFill>
                  <a:srgbClr val="FF0000"/>
                </a:solidFill>
              </a:rPr>
              <a:t>fascistische uitholling </a:t>
            </a:r>
            <a:r>
              <a:rPr lang="nl-BE" sz="1660" noProof="0" dirty="0"/>
              <a:t>van de rechtsstaat (tegen de scheiding der machten, individuele vrijheden, in een context van </a:t>
            </a:r>
            <a:r>
              <a:rPr lang="nl-BE" sz="1660" noProof="0" dirty="0" err="1"/>
              <a:t>onderfinanciering</a:t>
            </a:r>
            <a:r>
              <a:rPr lang="nl-BE" sz="1660" noProof="0" dirty="0"/>
              <a:t> van justitie)</a:t>
            </a:r>
          </a:p>
          <a:p>
            <a:pPr marL="0" lvl="0" indent="0" algn="l" rtl="0">
              <a:lnSpc>
                <a:spcPct val="100000"/>
              </a:lnSpc>
              <a:spcBef>
                <a:spcPts val="1000"/>
              </a:spcBef>
              <a:spcAft>
                <a:spcPts val="0"/>
              </a:spcAft>
              <a:buNone/>
            </a:pPr>
            <a:r>
              <a:rPr lang="nl-BE" sz="1660" noProof="0" dirty="0"/>
              <a:t>Maar er is meer...</a:t>
            </a:r>
          </a:p>
          <a:p>
            <a:pPr marL="0" lvl="0" indent="0" algn="l" rtl="0">
              <a:lnSpc>
                <a:spcPct val="100000"/>
              </a:lnSpc>
              <a:spcBef>
                <a:spcPts val="0"/>
              </a:spcBef>
              <a:spcAft>
                <a:spcPts val="0"/>
              </a:spcAft>
              <a:buNone/>
            </a:pPr>
            <a:r>
              <a:rPr lang="nl-BE" sz="1660" noProof="0" dirty="0"/>
              <a:t>De minister van Justitie weigert de rechterlijke uitspraken inzake de opvang van asielzoekers na te leven</a:t>
            </a:r>
          </a:p>
          <a:p>
            <a:pPr marL="0" lvl="0" indent="0" algn="l" rtl="0">
              <a:lnSpc>
                <a:spcPct val="100000"/>
              </a:lnSpc>
              <a:spcBef>
                <a:spcPts val="0"/>
              </a:spcBef>
              <a:spcAft>
                <a:spcPts val="0"/>
              </a:spcAft>
              <a:buNone/>
            </a:pPr>
            <a:r>
              <a:rPr lang="nl-BE" sz="1660" noProof="0" dirty="0"/>
              <a:t>Band tussen bepaalde ministers en extreemrechtse bewegingen</a:t>
            </a:r>
          </a:p>
          <a:p>
            <a:pPr marL="0" lvl="0" indent="0" algn="l" rtl="0">
              <a:lnSpc>
                <a:spcPct val="100000"/>
              </a:lnSpc>
              <a:spcBef>
                <a:spcPts val="0"/>
              </a:spcBef>
              <a:spcAft>
                <a:spcPts val="0"/>
              </a:spcAft>
              <a:buNone/>
            </a:pPr>
            <a:r>
              <a:rPr lang="nl-BE" sz="1660" noProof="0" dirty="0"/>
              <a:t>Aanvallen op de publieke pers</a:t>
            </a:r>
          </a:p>
          <a:p>
            <a:pPr marL="0" lvl="0" indent="0" algn="l" rtl="0">
              <a:lnSpc>
                <a:spcPct val="100000"/>
              </a:lnSpc>
              <a:spcBef>
                <a:spcPts val="0"/>
              </a:spcBef>
              <a:spcAft>
                <a:spcPts val="0"/>
              </a:spcAft>
              <a:buNone/>
            </a:pPr>
            <a:r>
              <a:rPr lang="nl-BE" sz="1660" b="1" noProof="0" dirty="0"/>
              <a:t>Einde van de subsidiëring </a:t>
            </a:r>
            <a:r>
              <a:rPr lang="nl-BE" sz="1660" noProof="0" dirty="0"/>
              <a:t>van jongerenorganisaties die banden hebben met politieke partijen</a:t>
            </a:r>
          </a:p>
          <a:p>
            <a:pPr marL="0" lvl="0" indent="0" algn="l" rtl="0">
              <a:lnSpc>
                <a:spcPct val="100000"/>
              </a:lnSpc>
              <a:spcBef>
                <a:spcPts val="0"/>
              </a:spcBef>
              <a:spcAft>
                <a:spcPts val="0"/>
              </a:spcAft>
              <a:buNone/>
            </a:pPr>
            <a:endParaRPr lang="nl-BE" sz="1660" noProof="0" dirty="0"/>
          </a:p>
        </p:txBody>
      </p:sp>
      <p:pic>
        <p:nvPicPr>
          <p:cNvPr id="166" name="Google Shape;166;p26" title="colere.png"/>
          <p:cNvPicPr preferRelativeResize="0"/>
          <p:nvPr/>
        </p:nvPicPr>
        <p:blipFill>
          <a:blip r:embed="rId3">
            <a:alphaModFix/>
          </a:blip>
          <a:stretch>
            <a:fillRect/>
          </a:stretch>
        </p:blipFill>
        <p:spPr>
          <a:xfrm>
            <a:off x="4660316" y="4330249"/>
            <a:ext cx="1844050" cy="628775"/>
          </a:xfrm>
          <a:prstGeom prst="rect">
            <a:avLst/>
          </a:prstGeom>
          <a:noFill/>
          <a:ln>
            <a:noFill/>
          </a:ln>
        </p:spPr>
      </p:pic>
      <p:pic>
        <p:nvPicPr>
          <p:cNvPr id="167" name="Google Shape;167;p26" title="commune.png"/>
          <p:cNvPicPr preferRelativeResize="0"/>
          <p:nvPr/>
        </p:nvPicPr>
        <p:blipFill>
          <a:blip r:embed="rId4">
            <a:alphaModFix/>
          </a:blip>
          <a:stretch>
            <a:fillRect/>
          </a:stretch>
        </p:blipFill>
        <p:spPr>
          <a:xfrm>
            <a:off x="2239534" y="4338709"/>
            <a:ext cx="2363644" cy="572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b="1" noProof="0" dirty="0"/>
              <a:t>Alomtegenwoordige bezuinigingen in de Federatie Wallonië-Brussel</a:t>
            </a:r>
          </a:p>
        </p:txBody>
      </p:sp>
      <p:sp>
        <p:nvSpPr>
          <p:cNvPr id="173" name="Google Shape;173;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BE" b="1" noProof="0" dirty="0"/>
              <a:t>Aanvallen op het onderwijs: </a:t>
            </a:r>
          </a:p>
          <a:p>
            <a:pPr marL="457200" lvl="0" indent="-342900" algn="l" rtl="0">
              <a:spcBef>
                <a:spcPts val="1200"/>
              </a:spcBef>
              <a:spcAft>
                <a:spcPts val="0"/>
              </a:spcAft>
              <a:buSzPts val="1800"/>
              <a:buChar char="●"/>
            </a:pPr>
            <a:r>
              <a:rPr lang="nl-BE" noProof="0" dirty="0"/>
              <a:t>Leraren meer laten werken: 2 uur extra per week voor de DS, vermindering van de maatregelen ter begeleiding van het einde van de loopbaan</a:t>
            </a:r>
          </a:p>
          <a:p>
            <a:pPr marL="457200" lvl="0" indent="-342900" algn="l" rtl="0">
              <a:spcBef>
                <a:spcPts val="0"/>
              </a:spcBef>
              <a:spcAft>
                <a:spcPts val="0"/>
              </a:spcAft>
              <a:buSzPts val="1800"/>
              <a:buChar char="●"/>
            </a:pPr>
            <a:r>
              <a:rPr lang="nl-BE" noProof="0" dirty="0"/>
              <a:t>Versterking van de ongelijkheid tussen leerlingen: einde van gratis basisonderwijs voor iedereen, terugkeer naar het gemeenschappelijk kerncurriculum, verhoging van het schoolgeld</a:t>
            </a:r>
          </a:p>
          <a:p>
            <a:pPr marL="0" lvl="0" indent="0" algn="l" rtl="0">
              <a:spcBef>
                <a:spcPts val="1200"/>
              </a:spcBef>
              <a:spcAft>
                <a:spcPts val="0"/>
              </a:spcAft>
              <a:buNone/>
            </a:pPr>
            <a:r>
              <a:rPr lang="nl-BE" b="1" noProof="0" dirty="0"/>
              <a:t>Bezuinigingen op cultuur</a:t>
            </a:r>
          </a:p>
          <a:p>
            <a:pPr marL="0" lvl="0" indent="0" algn="l" rtl="0">
              <a:spcBef>
                <a:spcPts val="1200"/>
              </a:spcBef>
              <a:spcAft>
                <a:spcPts val="0"/>
              </a:spcAft>
              <a:buNone/>
            </a:pPr>
            <a:r>
              <a:rPr lang="nl-BE" b="1" noProof="0" dirty="0"/>
              <a:t>Besparingen in de sector van de kinderopvang</a:t>
            </a:r>
          </a:p>
          <a:p>
            <a:pPr marL="0" lvl="0" indent="0" algn="l" rtl="0">
              <a:spcBef>
                <a:spcPts val="1200"/>
              </a:spcBef>
              <a:spcAft>
                <a:spcPts val="1200"/>
              </a:spcAft>
              <a:buNone/>
            </a:pPr>
            <a:endParaRPr lang="nl-BE" noProof="0" dirty="0"/>
          </a:p>
        </p:txBody>
      </p:sp>
      <p:pic>
        <p:nvPicPr>
          <p:cNvPr id="174" name="Google Shape;174;p27" title="colere.png"/>
          <p:cNvPicPr preferRelativeResize="0"/>
          <p:nvPr/>
        </p:nvPicPr>
        <p:blipFill>
          <a:blip r:embed="rId3">
            <a:alphaModFix/>
          </a:blip>
          <a:stretch>
            <a:fillRect/>
          </a:stretch>
        </p:blipFill>
        <p:spPr>
          <a:xfrm>
            <a:off x="4660316" y="4330249"/>
            <a:ext cx="1844050" cy="628775"/>
          </a:xfrm>
          <a:prstGeom prst="rect">
            <a:avLst/>
          </a:prstGeom>
          <a:noFill/>
          <a:ln>
            <a:noFill/>
          </a:ln>
        </p:spPr>
      </p:pic>
      <p:pic>
        <p:nvPicPr>
          <p:cNvPr id="175" name="Google Shape;175;p27" title="commune.png"/>
          <p:cNvPicPr preferRelativeResize="0"/>
          <p:nvPr/>
        </p:nvPicPr>
        <p:blipFill>
          <a:blip r:embed="rId4">
            <a:alphaModFix/>
          </a:blip>
          <a:stretch>
            <a:fillRect/>
          </a:stretch>
        </p:blipFill>
        <p:spPr>
          <a:xfrm>
            <a:off x="2239534" y="4338709"/>
            <a:ext cx="2363644" cy="572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b="1" noProof="0" dirty="0"/>
              <a:t>Bevestigde minachting voor de klimaatcrisis	</a:t>
            </a:r>
          </a:p>
        </p:txBody>
      </p:sp>
      <p:sp>
        <p:nvSpPr>
          <p:cNvPr id="181" name="Google Shape;181;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nl-BE" noProof="0" dirty="0"/>
              <a:t>Ambitieuze doelstellingen, maar weinig </a:t>
            </a:r>
            <a:r>
              <a:rPr lang="nl-BE" b="1" noProof="0" dirty="0"/>
              <a:t>concrete maatregelen </a:t>
            </a:r>
            <a:r>
              <a:rPr lang="nl-BE" noProof="0" dirty="0"/>
              <a:t>om deze te ondersteunen</a:t>
            </a:r>
            <a:endParaRPr lang="nl-BE" b="1" noProof="0" dirty="0"/>
          </a:p>
          <a:p>
            <a:pPr marL="0" lvl="0" indent="0" algn="l" rtl="0">
              <a:spcBef>
                <a:spcPts val="1200"/>
              </a:spcBef>
              <a:spcAft>
                <a:spcPts val="0"/>
              </a:spcAft>
              <a:buNone/>
            </a:pPr>
            <a:r>
              <a:rPr lang="nl-BE" noProof="0" dirty="0"/>
              <a:t>Milieubeleid ondergeschikt aan het </a:t>
            </a:r>
            <a:r>
              <a:rPr lang="nl-BE" b="1" noProof="0" dirty="0"/>
              <a:t>concurrentievermogen van bedrijven</a:t>
            </a:r>
          </a:p>
          <a:p>
            <a:pPr marL="0" lvl="0" indent="0" algn="l" rtl="0">
              <a:spcBef>
                <a:spcPts val="1200"/>
              </a:spcBef>
              <a:spcAft>
                <a:spcPts val="0"/>
              </a:spcAft>
              <a:buNone/>
            </a:pPr>
            <a:r>
              <a:rPr lang="nl-BE" noProof="0" dirty="0"/>
              <a:t>Voornamelijk </a:t>
            </a:r>
            <a:r>
              <a:rPr lang="nl-BE" b="1" noProof="0" dirty="0"/>
              <a:t>fiscale stimulansen</a:t>
            </a:r>
            <a:r>
              <a:rPr lang="nl-BE" noProof="0" dirty="0"/>
              <a:t>, fiscale cadeaus voor wie al kan investeren. De meest welgestelden strijken de voordelen op... en dat wordt betaald met het geld van iedereen.</a:t>
            </a:r>
          </a:p>
          <a:p>
            <a:pPr marL="0" lvl="0" indent="0" algn="l" rtl="0">
              <a:spcBef>
                <a:spcPts val="1200"/>
              </a:spcBef>
              <a:spcAft>
                <a:spcPts val="0"/>
              </a:spcAft>
              <a:buNone/>
            </a:pPr>
            <a:r>
              <a:rPr lang="nl-BE" noProof="0" dirty="0"/>
              <a:t>Een </a:t>
            </a:r>
            <a:r>
              <a:rPr lang="nl-BE" b="1" noProof="0" dirty="0"/>
              <a:t>"</a:t>
            </a:r>
            <a:r>
              <a:rPr lang="nl-BE" b="1" noProof="0" dirty="0" err="1"/>
              <a:t>tax</a:t>
            </a:r>
            <a:r>
              <a:rPr lang="nl-BE" b="1" noProof="0" dirty="0"/>
              <a:t> shift" </a:t>
            </a:r>
            <a:r>
              <a:rPr lang="nl-BE" noProof="0" dirty="0"/>
              <a:t>van elektriciteit (verlaging) naar gas (verhoging) </a:t>
            </a:r>
            <a:r>
              <a:rPr lang="nl-BE" sz="1367" noProof="0" dirty="0"/>
              <a:t>(progressief → 2030</a:t>
            </a:r>
            <a:br>
              <a:rPr lang="nl-BE" noProof="0" dirty="0"/>
            </a:br>
            <a:r>
              <a:rPr lang="nl-BE" sz="1583" noProof="0" dirty="0"/>
              <a:t>→ slecht geïsoleerde huishoudens die op gas verwarmen, zullen worden getroffen</a:t>
            </a:r>
            <a:br>
              <a:rPr lang="nl-BE" sz="1583" noProof="0" dirty="0"/>
            </a:br>
            <a:r>
              <a:rPr lang="nl-BE" sz="1583" noProof="0" dirty="0"/>
              <a:t>→ zonder echte aanpassingsoplossing </a:t>
            </a:r>
            <a:r>
              <a:rPr lang="nl-BE" sz="1259" noProof="0" dirty="0"/>
              <a:t>(elektrificatie van verwarming en isolatie = beslissing van de eigenaar en duur)</a:t>
            </a:r>
            <a:br>
              <a:rPr lang="nl-BE" sz="1259" noProof="0" dirty="0"/>
            </a:br>
            <a:r>
              <a:rPr lang="nl-BE" sz="1583" noProof="0" dirty="0"/>
              <a:t>→ in principe een goede milieumaatregel, </a:t>
            </a:r>
            <a:r>
              <a:rPr lang="nl-BE" sz="1583" b="1" noProof="0" dirty="0"/>
              <a:t>maar asociaal </a:t>
            </a:r>
            <a:r>
              <a:rPr lang="nl-BE" sz="1583" noProof="0" dirty="0"/>
              <a:t>en onrechtvaardig</a:t>
            </a:r>
          </a:p>
          <a:p>
            <a:pPr marL="0" lvl="0" indent="0" algn="l" rtl="0">
              <a:spcBef>
                <a:spcPts val="1200"/>
              </a:spcBef>
              <a:spcAft>
                <a:spcPts val="1200"/>
              </a:spcAft>
              <a:buNone/>
            </a:pPr>
            <a:r>
              <a:rPr lang="nl-BE" noProof="0" dirty="0"/>
              <a:t>Terwijl er</a:t>
            </a:r>
            <a:r>
              <a:rPr lang="nl-BE" b="1" noProof="0" dirty="0">
                <a:solidFill>
                  <a:srgbClr val="FF0000"/>
                </a:solidFill>
              </a:rPr>
              <a:t> 31,5 miljard wordt geïnvesteerd in het leger!</a:t>
            </a:r>
          </a:p>
        </p:txBody>
      </p:sp>
      <p:pic>
        <p:nvPicPr>
          <p:cNvPr id="182" name="Google Shape;182;p28" title="colere.png"/>
          <p:cNvPicPr preferRelativeResize="0"/>
          <p:nvPr/>
        </p:nvPicPr>
        <p:blipFill>
          <a:blip r:embed="rId3">
            <a:alphaModFix/>
          </a:blip>
          <a:stretch>
            <a:fillRect/>
          </a:stretch>
        </p:blipFill>
        <p:spPr>
          <a:xfrm>
            <a:off x="4660316" y="4330249"/>
            <a:ext cx="1844050" cy="628775"/>
          </a:xfrm>
          <a:prstGeom prst="rect">
            <a:avLst/>
          </a:prstGeom>
          <a:noFill/>
          <a:ln>
            <a:noFill/>
          </a:ln>
        </p:spPr>
      </p:pic>
      <p:pic>
        <p:nvPicPr>
          <p:cNvPr id="183" name="Google Shape;183;p28" title="commune.png"/>
          <p:cNvPicPr preferRelativeResize="0"/>
          <p:nvPr/>
        </p:nvPicPr>
        <p:blipFill>
          <a:blip r:embed="rId4">
            <a:alphaModFix/>
          </a:blip>
          <a:stretch>
            <a:fillRect/>
          </a:stretch>
        </p:blipFill>
        <p:spPr>
          <a:xfrm>
            <a:off x="2239534" y="4338709"/>
            <a:ext cx="2363644" cy="572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b="1" noProof="0" dirty="0"/>
              <a:t>We laten ons niet doen!</a:t>
            </a:r>
          </a:p>
        </p:txBody>
      </p:sp>
      <p:sp>
        <p:nvSpPr>
          <p:cNvPr id="189" name="Google Shape;189;p29"/>
          <p:cNvSpPr txBox="1">
            <a:spLocks noGrp="1"/>
          </p:cNvSpPr>
          <p:nvPr>
            <p:ph type="body" idx="1"/>
          </p:nvPr>
        </p:nvSpPr>
        <p:spPr>
          <a:xfrm>
            <a:off x="311700" y="1066500"/>
            <a:ext cx="8520600" cy="326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BE" b="1" noProof="0" dirty="0">
                <a:solidFill>
                  <a:srgbClr val="FF0000"/>
                </a:solidFill>
              </a:rPr>
              <a:t>Week van 8 maart: nationale stakingen</a:t>
            </a:r>
          </a:p>
          <a:p>
            <a:pPr marL="0" lvl="0" indent="0" algn="l" rtl="0">
              <a:spcBef>
                <a:spcPts val="1200"/>
              </a:spcBef>
              <a:spcAft>
                <a:spcPts val="0"/>
              </a:spcAft>
              <a:buNone/>
            </a:pPr>
            <a:r>
              <a:rPr lang="nl-BE" noProof="0" dirty="0">
                <a:solidFill>
                  <a:srgbClr val="666666"/>
                </a:solidFill>
              </a:rPr>
              <a:t>Dit is belangrijk om: </a:t>
            </a:r>
          </a:p>
          <a:p>
            <a:pPr marL="457200" lvl="0" indent="-342900" algn="l" rtl="0">
              <a:lnSpc>
                <a:spcPct val="150000"/>
              </a:lnSpc>
              <a:spcBef>
                <a:spcPts val="1200"/>
              </a:spcBef>
              <a:spcAft>
                <a:spcPts val="0"/>
              </a:spcAft>
              <a:buClr>
                <a:srgbClr val="666666"/>
              </a:buClr>
              <a:buSzPts val="1800"/>
              <a:buChar char="●"/>
            </a:pPr>
            <a:r>
              <a:rPr lang="nl-BE" b="1" noProof="0" dirty="0">
                <a:solidFill>
                  <a:srgbClr val="666666"/>
                </a:solidFill>
              </a:rPr>
              <a:t>Bewustwording creëren</a:t>
            </a:r>
            <a:r>
              <a:rPr lang="nl-BE" noProof="0" dirty="0">
                <a:solidFill>
                  <a:srgbClr val="666666"/>
                </a:solidFill>
              </a:rPr>
              <a:t>, discussiëren en ons organiseren met collega's, begunstigden, onze naasten...</a:t>
            </a:r>
          </a:p>
          <a:p>
            <a:pPr marL="457200" lvl="0" indent="-342900" algn="l" rtl="0">
              <a:lnSpc>
                <a:spcPct val="150000"/>
              </a:lnSpc>
              <a:spcBef>
                <a:spcPts val="0"/>
              </a:spcBef>
              <a:spcAft>
                <a:spcPts val="0"/>
              </a:spcAft>
              <a:buClr>
                <a:srgbClr val="666666"/>
              </a:buClr>
              <a:buSzPts val="1800"/>
              <a:buChar char="●"/>
            </a:pPr>
            <a:r>
              <a:rPr lang="nl-BE" b="1" noProof="0" dirty="0">
                <a:solidFill>
                  <a:srgbClr val="666666"/>
                </a:solidFill>
              </a:rPr>
              <a:t>Solidariteit</a:t>
            </a:r>
            <a:r>
              <a:rPr lang="nl-BE" noProof="0" dirty="0">
                <a:solidFill>
                  <a:srgbClr val="666666"/>
                </a:solidFill>
              </a:rPr>
              <a:t> te ontwikkelen</a:t>
            </a:r>
            <a:endParaRPr lang="nl-BE" b="1" noProof="0" dirty="0">
              <a:solidFill>
                <a:srgbClr val="666666"/>
              </a:solidFill>
            </a:endParaRPr>
          </a:p>
          <a:p>
            <a:pPr marL="457200" lvl="0" indent="-342900" algn="l" rtl="0">
              <a:lnSpc>
                <a:spcPct val="150000"/>
              </a:lnSpc>
              <a:spcBef>
                <a:spcPts val="0"/>
              </a:spcBef>
              <a:spcAft>
                <a:spcPts val="0"/>
              </a:spcAft>
              <a:buClr>
                <a:srgbClr val="666666"/>
              </a:buClr>
              <a:buSzPts val="1800"/>
              <a:buChar char="●"/>
            </a:pPr>
            <a:r>
              <a:rPr lang="nl-BE" b="1" noProof="0" dirty="0">
                <a:solidFill>
                  <a:srgbClr val="666666"/>
                </a:solidFill>
              </a:rPr>
              <a:t>Druk uitoefenen </a:t>
            </a:r>
            <a:r>
              <a:rPr lang="nl-BE" noProof="0" dirty="0">
                <a:solidFill>
                  <a:srgbClr val="666666"/>
                </a:solidFill>
              </a:rPr>
              <a:t>op de regering en de werkgevers door te voorkomen dat de economie normaal functioneert </a:t>
            </a:r>
            <a:endParaRPr lang="nl-BE" noProof="0" dirty="0">
              <a:solidFill>
                <a:srgbClr val="666666"/>
              </a:solidFill>
              <a:highlight>
                <a:schemeClr val="accent6"/>
              </a:highlight>
            </a:endParaRPr>
          </a:p>
        </p:txBody>
      </p:sp>
      <p:pic>
        <p:nvPicPr>
          <p:cNvPr id="190" name="Google Shape;190;p29" title="commune.png"/>
          <p:cNvPicPr preferRelativeResize="0"/>
          <p:nvPr/>
        </p:nvPicPr>
        <p:blipFill>
          <a:blip r:embed="rId3">
            <a:alphaModFix/>
          </a:blip>
          <a:stretch>
            <a:fillRect/>
          </a:stretch>
        </p:blipFill>
        <p:spPr>
          <a:xfrm>
            <a:off x="2239534" y="4338709"/>
            <a:ext cx="2363644" cy="572700"/>
          </a:xfrm>
          <a:prstGeom prst="rect">
            <a:avLst/>
          </a:prstGeom>
          <a:noFill/>
          <a:ln>
            <a:noFill/>
          </a:ln>
        </p:spPr>
      </p:pic>
      <p:pic>
        <p:nvPicPr>
          <p:cNvPr id="191" name="Google Shape;191;p29" title="colere.png"/>
          <p:cNvPicPr preferRelativeResize="0"/>
          <p:nvPr/>
        </p:nvPicPr>
        <p:blipFill>
          <a:blip r:embed="rId4">
            <a:alphaModFix/>
          </a:blip>
          <a:stretch>
            <a:fillRect/>
          </a:stretch>
        </p:blipFill>
        <p:spPr>
          <a:xfrm>
            <a:off x="4660316" y="4330249"/>
            <a:ext cx="1844050" cy="628775"/>
          </a:xfrm>
          <a:prstGeom prst="rect">
            <a:avLst/>
          </a:prstGeom>
          <a:noFill/>
          <a:ln>
            <a:noFill/>
          </a:ln>
        </p:spPr>
      </p:pic>
      <p:sp>
        <p:nvSpPr>
          <p:cNvPr id="192" name="Google Shape;192;p29"/>
          <p:cNvSpPr/>
          <p:nvPr/>
        </p:nvSpPr>
        <p:spPr>
          <a:xfrm>
            <a:off x="8481975" y="260925"/>
            <a:ext cx="299400" cy="2994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nl-BE" noProof="0" dirty="0">
              <a:highlight>
                <a:srgbClr val="F1C232"/>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311700" y="18447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b="1" noProof="0" dirty="0"/>
              <a:t>Behaalde overwinningen: </a:t>
            </a:r>
          </a:p>
        </p:txBody>
      </p:sp>
      <p:sp>
        <p:nvSpPr>
          <p:cNvPr id="198" name="Google Shape;198;p30"/>
          <p:cNvSpPr txBox="1">
            <a:spLocks noGrp="1"/>
          </p:cNvSpPr>
          <p:nvPr>
            <p:ph type="body" idx="1"/>
          </p:nvPr>
        </p:nvSpPr>
        <p:spPr>
          <a:xfrm>
            <a:off x="260775" y="644593"/>
            <a:ext cx="8520600" cy="38067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nl-BE" b="1" noProof="0" dirty="0">
                <a:solidFill>
                  <a:srgbClr val="FF0000"/>
                </a:solidFill>
              </a:rPr>
              <a:t>Geschiedenis van nationale stakingen</a:t>
            </a:r>
          </a:p>
          <a:p>
            <a:pPr marL="457200" lvl="0" indent="-342900" algn="l" rtl="0">
              <a:lnSpc>
                <a:spcPct val="150000"/>
              </a:lnSpc>
              <a:spcBef>
                <a:spcPts val="1200"/>
              </a:spcBef>
              <a:spcAft>
                <a:spcPts val="0"/>
              </a:spcAft>
              <a:buClr>
                <a:srgbClr val="666666"/>
              </a:buClr>
              <a:buSzPts val="1800"/>
              <a:buChar char="●"/>
            </a:pPr>
            <a:r>
              <a:rPr lang="nl-BE" noProof="0" dirty="0">
                <a:solidFill>
                  <a:srgbClr val="666666"/>
                </a:solidFill>
              </a:rPr>
              <a:t>2025: </a:t>
            </a:r>
          </a:p>
          <a:p>
            <a:pPr marL="914400" lvl="1" indent="-317500" algn="l" rtl="0">
              <a:lnSpc>
                <a:spcPct val="150000"/>
              </a:lnSpc>
              <a:spcBef>
                <a:spcPts val="0"/>
              </a:spcBef>
              <a:spcAft>
                <a:spcPts val="0"/>
              </a:spcAft>
              <a:buClr>
                <a:srgbClr val="666666"/>
              </a:buClr>
              <a:buSzPts val="1400"/>
              <a:buChar char="○"/>
            </a:pPr>
            <a:r>
              <a:rPr lang="nl-BE" noProof="0" dirty="0">
                <a:solidFill>
                  <a:srgbClr val="666666"/>
                </a:solidFill>
              </a:rPr>
              <a:t>Indexering van de lonen over het algemeen gehandhaafd</a:t>
            </a:r>
          </a:p>
          <a:p>
            <a:pPr marL="914400" lvl="1" indent="-317500" algn="l" rtl="0">
              <a:lnSpc>
                <a:spcPct val="150000"/>
              </a:lnSpc>
              <a:spcBef>
                <a:spcPts val="0"/>
              </a:spcBef>
              <a:spcAft>
                <a:spcPts val="0"/>
              </a:spcAft>
              <a:buClr>
                <a:srgbClr val="666666"/>
              </a:buClr>
              <a:buSzPts val="1400"/>
              <a:buChar char="○"/>
            </a:pPr>
            <a:r>
              <a:rPr lang="nl-BE" noProof="0" dirty="0">
                <a:solidFill>
                  <a:srgbClr val="666666"/>
                </a:solidFill>
              </a:rPr>
              <a:t>Nachtwerk: bescherming gehandhaafd (23.00-06.00 uur, e-commerce</a:t>
            </a:r>
            <a:r>
              <a:rPr lang="nl-BE" sz="1100" noProof="0" dirty="0">
                <a:solidFill>
                  <a:schemeClr val="dk1"/>
                </a:solidFill>
              </a:rPr>
              <a:t>)</a:t>
            </a:r>
          </a:p>
          <a:p>
            <a:pPr marL="914400" lvl="1" indent="-317500" algn="l" rtl="0">
              <a:lnSpc>
                <a:spcPct val="150000"/>
              </a:lnSpc>
              <a:spcBef>
                <a:spcPts val="0"/>
              </a:spcBef>
              <a:spcAft>
                <a:spcPts val="0"/>
              </a:spcAft>
              <a:buClr>
                <a:srgbClr val="666666"/>
              </a:buClr>
              <a:buSzPts val="1400"/>
              <a:buChar char="○"/>
            </a:pPr>
            <a:r>
              <a:rPr lang="nl-BE" noProof="0" dirty="0">
                <a:solidFill>
                  <a:srgbClr val="666666"/>
                </a:solidFill>
              </a:rPr>
              <a:t>Pensioenen: vervroegde toegang gedeeltelijk gehandhaafd, rekening gehouden met ziekte</a:t>
            </a:r>
          </a:p>
          <a:p>
            <a:pPr marL="457200" lvl="0" indent="-342900" algn="l" rtl="0">
              <a:lnSpc>
                <a:spcPct val="150000"/>
              </a:lnSpc>
              <a:spcBef>
                <a:spcPts val="1000"/>
              </a:spcBef>
              <a:spcAft>
                <a:spcPts val="0"/>
              </a:spcAft>
              <a:buClr>
                <a:srgbClr val="666666"/>
              </a:buClr>
              <a:buSzPts val="1800"/>
              <a:buChar char="●"/>
            </a:pPr>
            <a:r>
              <a:rPr lang="nl-BE" noProof="0" dirty="0">
                <a:solidFill>
                  <a:srgbClr val="666666"/>
                </a:solidFill>
              </a:rPr>
              <a:t>2019: Nee tegen het puntensysteem voor pensioenen</a:t>
            </a:r>
          </a:p>
          <a:p>
            <a:pPr marL="457200" lvl="0" indent="-342900" algn="l" rtl="0">
              <a:lnSpc>
                <a:spcPct val="150000"/>
              </a:lnSpc>
              <a:spcBef>
                <a:spcPts val="0"/>
              </a:spcBef>
              <a:spcAft>
                <a:spcPts val="0"/>
              </a:spcAft>
              <a:buClr>
                <a:srgbClr val="666666"/>
              </a:buClr>
              <a:buSzPts val="1800"/>
              <a:buChar char="●"/>
            </a:pPr>
            <a:r>
              <a:rPr lang="nl-BE" noProof="0" dirty="0">
                <a:solidFill>
                  <a:srgbClr val="666666"/>
                </a:solidFill>
              </a:rPr>
              <a:t>2003: 38-urige werkweek</a:t>
            </a:r>
          </a:p>
          <a:p>
            <a:pPr marL="457200" marR="0" lvl="0" indent="-342900" algn="l" rtl="0">
              <a:lnSpc>
                <a:spcPct val="150000"/>
              </a:lnSpc>
              <a:spcBef>
                <a:spcPts val="0"/>
              </a:spcBef>
              <a:spcAft>
                <a:spcPts val="0"/>
              </a:spcAft>
              <a:buClr>
                <a:srgbClr val="666666"/>
              </a:buClr>
              <a:buSzPts val="1800"/>
              <a:buChar char="●"/>
            </a:pPr>
            <a:r>
              <a:rPr lang="nl-BE" noProof="0" dirty="0">
                <a:solidFill>
                  <a:srgbClr val="666666"/>
                </a:solidFill>
              </a:rPr>
              <a:t>1970: Algemene invoering van de 40-urige werkweek</a:t>
            </a:r>
          </a:p>
          <a:p>
            <a:pPr marL="457200" marR="0" lvl="0" indent="-342900" algn="l" rtl="0">
              <a:lnSpc>
                <a:spcPct val="150000"/>
              </a:lnSpc>
              <a:spcBef>
                <a:spcPts val="0"/>
              </a:spcBef>
              <a:spcAft>
                <a:spcPts val="0"/>
              </a:spcAft>
              <a:buClr>
                <a:srgbClr val="666666"/>
              </a:buClr>
              <a:buSzPts val="1800"/>
              <a:buChar char="●"/>
            </a:pPr>
            <a:r>
              <a:rPr lang="nl-BE" noProof="0" dirty="0">
                <a:solidFill>
                  <a:srgbClr val="666666"/>
                </a:solidFill>
              </a:rPr>
              <a:t>1960-61 (Staking van de eeuw): Nee tegen de wet op de economische herstelmaatregelen</a:t>
            </a:r>
            <a:endParaRPr lang="nl-BE" noProof="0" dirty="0">
              <a:solidFill>
                <a:srgbClr val="666666"/>
              </a:solidFill>
              <a:highlight>
                <a:schemeClr val="accent6"/>
              </a:highlight>
            </a:endParaRPr>
          </a:p>
        </p:txBody>
      </p:sp>
      <p:pic>
        <p:nvPicPr>
          <p:cNvPr id="199" name="Google Shape;199;p30" title="commune.png"/>
          <p:cNvPicPr preferRelativeResize="0"/>
          <p:nvPr/>
        </p:nvPicPr>
        <p:blipFill>
          <a:blip r:embed="rId3">
            <a:alphaModFix/>
          </a:blip>
          <a:stretch>
            <a:fillRect/>
          </a:stretch>
        </p:blipFill>
        <p:spPr>
          <a:xfrm>
            <a:off x="2239534" y="4338709"/>
            <a:ext cx="2363644" cy="572700"/>
          </a:xfrm>
          <a:prstGeom prst="rect">
            <a:avLst/>
          </a:prstGeom>
          <a:noFill/>
          <a:ln>
            <a:noFill/>
          </a:ln>
        </p:spPr>
      </p:pic>
      <p:pic>
        <p:nvPicPr>
          <p:cNvPr id="200" name="Google Shape;200;p30" title="colere.png"/>
          <p:cNvPicPr preferRelativeResize="0"/>
          <p:nvPr/>
        </p:nvPicPr>
        <p:blipFill>
          <a:blip r:embed="rId4">
            <a:alphaModFix/>
          </a:blip>
          <a:stretch>
            <a:fillRect/>
          </a:stretch>
        </p:blipFill>
        <p:spPr>
          <a:xfrm>
            <a:off x="4660316" y="4330249"/>
            <a:ext cx="1844050" cy="628775"/>
          </a:xfrm>
          <a:prstGeom prst="rect">
            <a:avLst/>
          </a:prstGeom>
          <a:noFill/>
          <a:ln>
            <a:noFill/>
          </a:ln>
        </p:spPr>
      </p:pic>
      <p:pic>
        <p:nvPicPr>
          <p:cNvPr id="201" name="Google Shape;201;p30"/>
          <p:cNvPicPr preferRelativeResize="0"/>
          <p:nvPr/>
        </p:nvPicPr>
        <p:blipFill>
          <a:blip r:embed="rId5">
            <a:alphaModFix/>
          </a:blip>
          <a:stretch>
            <a:fillRect/>
          </a:stretch>
        </p:blipFill>
        <p:spPr>
          <a:xfrm>
            <a:off x="6504375" y="2181050"/>
            <a:ext cx="2264251" cy="1490325"/>
          </a:xfrm>
          <a:prstGeom prst="rect">
            <a:avLst/>
          </a:prstGeom>
          <a:noFill/>
          <a:ln>
            <a:noFill/>
          </a:ln>
        </p:spPr>
      </p:pic>
      <p:sp>
        <p:nvSpPr>
          <p:cNvPr id="202" name="Google Shape;202;p30"/>
          <p:cNvSpPr/>
          <p:nvPr/>
        </p:nvSpPr>
        <p:spPr>
          <a:xfrm>
            <a:off x="8481975" y="260925"/>
            <a:ext cx="299400" cy="2994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nl-BE" noProof="0" dirty="0">
              <a:highlight>
                <a:srgbClr val="F1C232"/>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b="1" noProof="0" dirty="0"/>
              <a:t>We laten ons niet doen!</a:t>
            </a:r>
          </a:p>
        </p:txBody>
      </p:sp>
      <p:sp>
        <p:nvSpPr>
          <p:cNvPr id="208" name="Google Shape;208;p31"/>
          <p:cNvSpPr txBox="1">
            <a:spLocks noGrp="1"/>
          </p:cNvSpPr>
          <p:nvPr>
            <p:ph type="body" idx="1"/>
          </p:nvPr>
        </p:nvSpPr>
        <p:spPr>
          <a:xfrm>
            <a:off x="311700" y="1066500"/>
            <a:ext cx="8520600" cy="32637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nl-BE" noProof="0" dirty="0">
                <a:solidFill>
                  <a:srgbClr val="666666"/>
                </a:solidFill>
              </a:rPr>
              <a:t>Hoe ga je staken? Je hebt het recht om </a:t>
            </a:r>
            <a:r>
              <a:rPr lang="nl-BE" b="1" noProof="0" dirty="0">
                <a:solidFill>
                  <a:srgbClr val="666666"/>
                </a:solidFill>
              </a:rPr>
              <a:t>te staken.</a:t>
            </a:r>
            <a:r>
              <a:rPr lang="nl-BE" noProof="0" dirty="0">
                <a:solidFill>
                  <a:srgbClr val="666666"/>
                </a:solidFill>
              </a:rPr>
              <a:t> </a:t>
            </a:r>
          </a:p>
          <a:p>
            <a:pPr marL="457200" lvl="0" indent="-334327" algn="l" rtl="0">
              <a:spcBef>
                <a:spcPts val="1200"/>
              </a:spcBef>
              <a:spcAft>
                <a:spcPts val="0"/>
              </a:spcAft>
              <a:buClr>
                <a:srgbClr val="666666"/>
              </a:buClr>
              <a:buSzPct val="100000"/>
              <a:buChar char="●"/>
            </a:pPr>
            <a:r>
              <a:rPr lang="nl-BE" noProof="0" dirty="0">
                <a:solidFill>
                  <a:srgbClr val="666666"/>
                </a:solidFill>
              </a:rPr>
              <a:t>Elke werknemer (al dan niet aangesloten bij een vakbond) valt onder een stakingsaankondiging. Het gaat om een individueel recht dat wordt uitgeoefend in het kader van een collectieve actie. </a:t>
            </a:r>
          </a:p>
          <a:p>
            <a:pPr marL="457200" lvl="0" indent="-334327" algn="l" rtl="0">
              <a:spcBef>
                <a:spcPts val="0"/>
              </a:spcBef>
              <a:spcAft>
                <a:spcPts val="0"/>
              </a:spcAft>
              <a:buClr>
                <a:srgbClr val="666666"/>
              </a:buClr>
              <a:buSzPct val="100000"/>
              <a:buChar char="●"/>
            </a:pPr>
            <a:r>
              <a:rPr lang="nl-BE" noProof="0" dirty="0">
                <a:solidFill>
                  <a:srgbClr val="666666"/>
                </a:solidFill>
              </a:rPr>
              <a:t>Je moet je werkgever vóór het begin van je normale werktijd schriftelijk op de hoogte brengen. </a:t>
            </a:r>
          </a:p>
          <a:p>
            <a:pPr marL="457200" lvl="0" indent="-334327" algn="l" rtl="0">
              <a:spcBef>
                <a:spcPts val="0"/>
              </a:spcBef>
              <a:spcAft>
                <a:spcPts val="0"/>
              </a:spcAft>
              <a:buClr>
                <a:srgbClr val="666666"/>
              </a:buClr>
              <a:buSzPct val="100000"/>
              <a:buChar char="●"/>
            </a:pPr>
            <a:r>
              <a:rPr lang="nl-BE" noProof="0" dirty="0">
                <a:solidFill>
                  <a:srgbClr val="666666"/>
                </a:solidFill>
              </a:rPr>
              <a:t>Als u lid bent van een vakbond, hebt u recht op een vergoeding (40 €) die u bij uw vakbond kunt aanvragen.</a:t>
            </a:r>
          </a:p>
          <a:p>
            <a:pPr marL="0" lvl="0" indent="0" algn="l" rtl="0">
              <a:spcBef>
                <a:spcPts val="1200"/>
              </a:spcBef>
              <a:spcAft>
                <a:spcPts val="0"/>
              </a:spcAft>
              <a:buNone/>
            </a:pPr>
            <a:r>
              <a:rPr lang="nl-BE" noProof="0" dirty="0">
                <a:solidFill>
                  <a:srgbClr val="666666"/>
                </a:solidFill>
              </a:rPr>
              <a:t>Op de dag zelf: organiseer een stakingspiket voor uw werkplek en/of sluit u aan bij bestaande piketten.</a:t>
            </a:r>
          </a:p>
          <a:p>
            <a:pPr marL="0" lvl="0" indent="0" algn="l" rtl="0">
              <a:spcBef>
                <a:spcPts val="1200"/>
              </a:spcBef>
              <a:spcAft>
                <a:spcPts val="0"/>
              </a:spcAft>
              <a:buClr>
                <a:schemeClr val="dk1"/>
              </a:buClr>
              <a:buSzPct val="61111"/>
              <a:buFont typeface="Arial"/>
              <a:buNone/>
            </a:pPr>
            <a:r>
              <a:rPr lang="nl-BE" noProof="0" dirty="0">
                <a:solidFill>
                  <a:srgbClr val="666666"/>
                </a:solidFill>
              </a:rPr>
              <a:t>Voor, tijdens en na: </a:t>
            </a:r>
            <a:r>
              <a:rPr lang="nl-BE" b="1" noProof="0" dirty="0">
                <a:solidFill>
                  <a:srgbClr val="666666"/>
                </a:solidFill>
              </a:rPr>
              <a:t>praat erover met je omgeving. </a:t>
            </a:r>
            <a:r>
              <a:rPr lang="nl-BE" noProof="0" dirty="0">
                <a:solidFill>
                  <a:srgbClr val="666666"/>
                </a:solidFill>
              </a:rPr>
              <a:t>Wij zijn het best geplaatst om onze naasten te overtuigen!</a:t>
            </a:r>
          </a:p>
          <a:p>
            <a:pPr marL="0" lvl="0" indent="0" algn="l" rtl="0">
              <a:spcBef>
                <a:spcPts val="1200"/>
              </a:spcBef>
              <a:spcAft>
                <a:spcPts val="1200"/>
              </a:spcAft>
              <a:buNone/>
            </a:pPr>
            <a:endParaRPr lang="nl-BE" noProof="0" dirty="0">
              <a:solidFill>
                <a:srgbClr val="666666"/>
              </a:solidFill>
            </a:endParaRPr>
          </a:p>
        </p:txBody>
      </p:sp>
      <p:pic>
        <p:nvPicPr>
          <p:cNvPr id="209" name="Google Shape;209;p31" title="commune.png"/>
          <p:cNvPicPr preferRelativeResize="0"/>
          <p:nvPr/>
        </p:nvPicPr>
        <p:blipFill>
          <a:blip r:embed="rId3">
            <a:alphaModFix/>
          </a:blip>
          <a:stretch>
            <a:fillRect/>
          </a:stretch>
        </p:blipFill>
        <p:spPr>
          <a:xfrm>
            <a:off x="2239534" y="4338709"/>
            <a:ext cx="2363644" cy="572700"/>
          </a:xfrm>
          <a:prstGeom prst="rect">
            <a:avLst/>
          </a:prstGeom>
          <a:noFill/>
          <a:ln>
            <a:noFill/>
          </a:ln>
        </p:spPr>
      </p:pic>
      <p:pic>
        <p:nvPicPr>
          <p:cNvPr id="210" name="Google Shape;210;p31" title="colere.png"/>
          <p:cNvPicPr preferRelativeResize="0"/>
          <p:nvPr/>
        </p:nvPicPr>
        <p:blipFill>
          <a:blip r:embed="rId4">
            <a:alphaModFix/>
          </a:blip>
          <a:stretch>
            <a:fillRect/>
          </a:stretch>
        </p:blipFill>
        <p:spPr>
          <a:xfrm>
            <a:off x="4660316" y="4330249"/>
            <a:ext cx="1844050" cy="628775"/>
          </a:xfrm>
          <a:prstGeom prst="rect">
            <a:avLst/>
          </a:prstGeom>
          <a:noFill/>
          <a:ln>
            <a:noFill/>
          </a:ln>
        </p:spPr>
      </p:pic>
      <p:sp>
        <p:nvSpPr>
          <p:cNvPr id="211" name="Google Shape;211;p31"/>
          <p:cNvSpPr/>
          <p:nvPr/>
        </p:nvSpPr>
        <p:spPr>
          <a:xfrm>
            <a:off x="8481975" y="260925"/>
            <a:ext cx="299400" cy="2994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nl-BE" noProof="0" dirty="0">
              <a:highlight>
                <a:srgbClr val="F1C232"/>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155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b="1" noProof="0" dirty="0"/>
              <a:t>Massale aanval op de sociale zekerheid</a:t>
            </a:r>
          </a:p>
        </p:txBody>
      </p:sp>
      <p:sp>
        <p:nvSpPr>
          <p:cNvPr id="64" name="Google Shape;64;p14"/>
          <p:cNvSpPr txBox="1">
            <a:spLocks noGrp="1"/>
          </p:cNvSpPr>
          <p:nvPr>
            <p:ph type="body" idx="1"/>
          </p:nvPr>
        </p:nvSpPr>
        <p:spPr>
          <a:xfrm>
            <a:off x="311700" y="688934"/>
            <a:ext cx="8520600" cy="40704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nl-BE" sz="1900" noProof="0" dirty="0"/>
              <a:t>Beperking van de </a:t>
            </a:r>
            <a:r>
              <a:rPr lang="nl-BE" sz="1900" noProof="0" dirty="0">
                <a:solidFill>
                  <a:srgbClr val="FF0000"/>
                </a:solidFill>
              </a:rPr>
              <a:t>werkloosheidsuitkeringen </a:t>
            </a:r>
            <a:r>
              <a:rPr lang="nl-BE" sz="1900" noProof="0" dirty="0"/>
              <a:t>tot maximaal 2 jaar →</a:t>
            </a:r>
            <a:r>
              <a:rPr lang="nl-BE" sz="1900" b="1" noProof="0" dirty="0">
                <a:solidFill>
                  <a:srgbClr val="FF0000"/>
                </a:solidFill>
              </a:rPr>
              <a:t> 200.000 mensen uitgesloten, </a:t>
            </a:r>
            <a:r>
              <a:rPr lang="nl-BE" sz="1900" noProof="0" dirty="0"/>
              <a:t>waarvan 80% ouder dan 55 jaar - 2 miljard euro besparingen</a:t>
            </a:r>
          </a:p>
          <a:p>
            <a:pPr marL="457200" lvl="0" indent="-349250" algn="l" rtl="0">
              <a:spcBef>
                <a:spcPts val="1200"/>
              </a:spcBef>
              <a:spcAft>
                <a:spcPts val="0"/>
              </a:spcAft>
              <a:buSzPts val="1900"/>
              <a:buChar char="●"/>
            </a:pPr>
            <a:r>
              <a:rPr lang="nl-BE" sz="1900" noProof="0" dirty="0"/>
              <a:t>Pensioen: </a:t>
            </a:r>
            <a:r>
              <a:rPr lang="nl-BE" sz="1900" b="1" noProof="0" dirty="0">
                <a:solidFill>
                  <a:srgbClr val="FF0000"/>
                </a:solidFill>
              </a:rPr>
              <a:t>meer</a:t>
            </a:r>
            <a:r>
              <a:rPr lang="nl-BE" sz="1900" noProof="0" dirty="0">
                <a:solidFill>
                  <a:srgbClr val="FF0000"/>
                </a:solidFill>
              </a:rPr>
              <a:t> werken voor </a:t>
            </a:r>
            <a:r>
              <a:rPr lang="nl-BE" sz="1900" b="1" noProof="0" dirty="0">
                <a:solidFill>
                  <a:srgbClr val="FF0000"/>
                </a:solidFill>
              </a:rPr>
              <a:t>minder </a:t>
            </a:r>
            <a:r>
              <a:rPr lang="nl-BE" sz="1900" noProof="0" dirty="0"/>
              <a:t>- 2,4 miljard euro besparingen</a:t>
            </a:r>
          </a:p>
          <a:p>
            <a:pPr marL="914400" lvl="1" indent="-330200" algn="l" rtl="0">
              <a:spcBef>
                <a:spcPts val="0"/>
              </a:spcBef>
              <a:spcAft>
                <a:spcPts val="0"/>
              </a:spcAft>
              <a:buSzPts val="1600"/>
              <a:buChar char="○"/>
            </a:pPr>
            <a:r>
              <a:rPr lang="nl-BE" sz="1600" noProof="0" dirty="0"/>
              <a:t>Een combinatie van verschillende "kleine" hervormingen van de toegangsvoorwaarden en de hoogte van de pensioenen</a:t>
            </a:r>
          </a:p>
          <a:p>
            <a:pPr marL="914400" lvl="1" indent="-330200" algn="l" rtl="0">
              <a:spcBef>
                <a:spcPts val="0"/>
              </a:spcBef>
              <a:spcAft>
                <a:spcPts val="0"/>
              </a:spcAft>
              <a:buSzPts val="1600"/>
              <a:buChar char="○"/>
            </a:pPr>
            <a:r>
              <a:rPr lang="nl-BE" sz="1600" noProof="0" dirty="0"/>
              <a:t>Pensioen van ambtenaren: -12%</a:t>
            </a:r>
          </a:p>
          <a:p>
            <a:pPr marL="914400" lvl="1" indent="-330200" algn="l" rtl="0">
              <a:spcBef>
                <a:spcPts val="0"/>
              </a:spcBef>
              <a:spcAft>
                <a:spcPts val="0"/>
              </a:spcAft>
              <a:buSzPts val="1600"/>
              <a:buChar char="○"/>
            </a:pPr>
            <a:r>
              <a:rPr lang="nl-BE" sz="1600" noProof="0" dirty="0"/>
              <a:t>Pensioen van werknemers: -9% (- 170 € per maand gemiddeld)</a:t>
            </a:r>
          </a:p>
          <a:p>
            <a:pPr marL="914400" lvl="1" indent="-330200" algn="l" rtl="0">
              <a:spcBef>
                <a:spcPts val="0"/>
              </a:spcBef>
              <a:spcAft>
                <a:spcPts val="0"/>
              </a:spcAft>
              <a:buSzPts val="1600"/>
              <a:buChar char="○"/>
            </a:pPr>
            <a:r>
              <a:rPr lang="nl-BE" sz="1600" noProof="0" dirty="0"/>
              <a:t>Doelgroep: vrouwen en mensen die vroeg aan hun carrière zijn begonnen (met een pensioenmalus voor vervroegde uittreding). </a:t>
            </a:r>
          </a:p>
          <a:p>
            <a:pPr marL="914400" lvl="1" indent="-330200" algn="l" rtl="0">
              <a:spcBef>
                <a:spcPts val="0"/>
              </a:spcBef>
              <a:spcAft>
                <a:spcPts val="0"/>
              </a:spcAft>
              <a:buSzPts val="1600"/>
              <a:buChar char="○"/>
            </a:pPr>
            <a:r>
              <a:rPr lang="nl-BE" sz="1600" noProof="0" dirty="0"/>
              <a:t>De malus zal één op de twee vrouwen die vóór hun 67e met pensioen willen gaan, benadelen: zij zullen gemiddeld 442 euro per maand verliezen. </a:t>
            </a:r>
          </a:p>
          <a:p>
            <a:pPr marL="0" lvl="0" indent="0" algn="l" rtl="0">
              <a:spcBef>
                <a:spcPts val="1200"/>
              </a:spcBef>
              <a:spcAft>
                <a:spcPts val="1200"/>
              </a:spcAft>
              <a:buNone/>
            </a:pPr>
            <a:endParaRPr lang="nl-BE" noProof="0" dirty="0"/>
          </a:p>
        </p:txBody>
      </p:sp>
      <p:pic>
        <p:nvPicPr>
          <p:cNvPr id="65" name="Google Shape;65;p14" title="colere.png"/>
          <p:cNvPicPr preferRelativeResize="0"/>
          <p:nvPr/>
        </p:nvPicPr>
        <p:blipFill>
          <a:blip r:embed="rId3">
            <a:alphaModFix/>
          </a:blip>
          <a:stretch>
            <a:fillRect/>
          </a:stretch>
        </p:blipFill>
        <p:spPr>
          <a:xfrm>
            <a:off x="4652525" y="4472975"/>
            <a:ext cx="1761785" cy="600725"/>
          </a:xfrm>
          <a:prstGeom prst="rect">
            <a:avLst/>
          </a:prstGeom>
          <a:noFill/>
          <a:ln>
            <a:noFill/>
          </a:ln>
        </p:spPr>
      </p:pic>
      <p:pic>
        <p:nvPicPr>
          <p:cNvPr id="66" name="Google Shape;66;p14" title="commune.png"/>
          <p:cNvPicPr preferRelativeResize="0"/>
          <p:nvPr/>
        </p:nvPicPr>
        <p:blipFill>
          <a:blip r:embed="rId4">
            <a:alphaModFix/>
          </a:blip>
          <a:stretch>
            <a:fillRect/>
          </a:stretch>
        </p:blipFill>
        <p:spPr>
          <a:xfrm>
            <a:off x="2208359" y="4472984"/>
            <a:ext cx="2363644" cy="572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b="1" noProof="0" dirty="0"/>
              <a:t>Discussie</a:t>
            </a:r>
          </a:p>
        </p:txBody>
      </p:sp>
      <p:sp>
        <p:nvSpPr>
          <p:cNvPr id="217" name="Google Shape;217;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673100" lvl="0" indent="-342900" algn="l" rtl="0">
              <a:spcBef>
                <a:spcPts val="0"/>
              </a:spcBef>
              <a:spcAft>
                <a:spcPts val="0"/>
              </a:spcAft>
              <a:buClr>
                <a:srgbClr val="666666"/>
              </a:buClr>
              <a:buSzPts val="1800"/>
              <a:buChar char="●"/>
            </a:pPr>
            <a:r>
              <a:rPr lang="nl-BE" noProof="0" dirty="0">
                <a:solidFill>
                  <a:srgbClr val="666666"/>
                </a:solidFill>
                <a:highlight>
                  <a:schemeClr val="lt1"/>
                </a:highlight>
              </a:rPr>
              <a:t>Zul je gevolgen ondervinden van de hervormingen? Of mensen in je omgeving? Op welke manier?</a:t>
            </a:r>
          </a:p>
          <a:p>
            <a:pPr marL="673100" lvl="0" indent="-342900" algn="l" rtl="0">
              <a:spcBef>
                <a:spcPts val="0"/>
              </a:spcBef>
              <a:spcAft>
                <a:spcPts val="0"/>
              </a:spcAft>
              <a:buClr>
                <a:srgbClr val="666666"/>
              </a:buClr>
              <a:buSzPts val="1800"/>
              <a:buChar char="●"/>
            </a:pPr>
            <a:r>
              <a:rPr lang="nl-BE" noProof="0" dirty="0">
                <a:solidFill>
                  <a:srgbClr val="666666"/>
                </a:solidFill>
                <a:highlight>
                  <a:schemeClr val="lt1"/>
                </a:highlight>
              </a:rPr>
              <a:t>Zijn de mensen om je heen op de hoogte?</a:t>
            </a:r>
          </a:p>
          <a:p>
            <a:pPr marL="673100" lvl="0" indent="-342900" algn="l" rtl="0">
              <a:spcBef>
                <a:spcPts val="0"/>
              </a:spcBef>
              <a:spcAft>
                <a:spcPts val="0"/>
              </a:spcAft>
              <a:buClr>
                <a:srgbClr val="666666"/>
              </a:buClr>
              <a:buSzPts val="1800"/>
              <a:buChar char="●"/>
            </a:pPr>
            <a:r>
              <a:rPr lang="nl-BE" noProof="0" dirty="0">
                <a:solidFill>
                  <a:srgbClr val="666666"/>
                </a:solidFill>
                <a:highlight>
                  <a:schemeClr val="lt1"/>
                </a:highlight>
              </a:rPr>
              <a:t>Hoe voel je je daarbij? Wat voor acties zou je willen/kunnen ondernemen?</a:t>
            </a:r>
          </a:p>
          <a:p>
            <a:pPr marL="673100" lvl="0" indent="-342900" algn="l" rtl="0">
              <a:spcBef>
                <a:spcPts val="0"/>
              </a:spcBef>
              <a:spcAft>
                <a:spcPts val="0"/>
              </a:spcAft>
              <a:buClr>
                <a:srgbClr val="666666"/>
              </a:buClr>
              <a:buSzPts val="1800"/>
              <a:buChar char="●"/>
            </a:pPr>
            <a:r>
              <a:rPr lang="nl-BE" noProof="0" dirty="0">
                <a:solidFill>
                  <a:srgbClr val="666666"/>
                </a:solidFill>
                <a:highlight>
                  <a:schemeClr val="lt1"/>
                </a:highlight>
              </a:rPr>
              <a:t>Welke obstakels zie je op 12 maart? Hoe kunnen we die overwinnen?</a:t>
            </a:r>
          </a:p>
          <a:p>
            <a:pPr marL="673100" lvl="0" indent="-342900" algn="l" rtl="0">
              <a:spcBef>
                <a:spcPts val="0"/>
              </a:spcBef>
              <a:spcAft>
                <a:spcPts val="0"/>
              </a:spcAft>
              <a:buClr>
                <a:srgbClr val="666666"/>
              </a:buClr>
              <a:buSzPts val="1800"/>
              <a:buChar char="●"/>
            </a:pPr>
            <a:r>
              <a:rPr lang="nl-BE" noProof="0" dirty="0">
                <a:solidFill>
                  <a:srgbClr val="666666"/>
                </a:solidFill>
                <a:highlight>
                  <a:schemeClr val="lt1"/>
                </a:highlight>
              </a:rPr>
              <a:t>Hoe zou je de mensen om je heen kunnen informeren/mobiliseren?</a:t>
            </a:r>
          </a:p>
          <a:p>
            <a:pPr marL="0" lvl="0" indent="0" algn="l" rtl="0">
              <a:spcBef>
                <a:spcPts val="0"/>
              </a:spcBef>
              <a:spcAft>
                <a:spcPts val="0"/>
              </a:spcAft>
              <a:buNone/>
            </a:pPr>
            <a:endParaRPr lang="nl-BE" noProof="0" dirty="0">
              <a:solidFill>
                <a:srgbClr val="666666"/>
              </a:solidFill>
              <a:highlight>
                <a:schemeClr val="lt1"/>
              </a:highlight>
            </a:endParaRPr>
          </a:p>
          <a:p>
            <a:pPr marL="0" lvl="0" indent="0" algn="l" rtl="0">
              <a:spcBef>
                <a:spcPts val="0"/>
              </a:spcBef>
              <a:spcAft>
                <a:spcPts val="0"/>
              </a:spcAft>
              <a:buNone/>
            </a:pPr>
            <a:r>
              <a:rPr lang="nl-BE" noProof="0" dirty="0">
                <a:solidFill>
                  <a:srgbClr val="FF0000"/>
                </a:solidFill>
                <a:highlight>
                  <a:schemeClr val="lt1"/>
                </a:highlight>
                <a:latin typeface="Impact"/>
                <a:ea typeface="Impact"/>
                <a:cs typeface="Impact"/>
                <a:sym typeface="Impact"/>
              </a:rPr>
              <a:t>→  Vul deze presentatie zelf aan, en verspreid ze</a:t>
            </a:r>
          </a:p>
          <a:p>
            <a:pPr marL="0" lvl="0" indent="0" algn="l" rtl="0">
              <a:spcBef>
                <a:spcPts val="0"/>
              </a:spcBef>
              <a:spcAft>
                <a:spcPts val="1200"/>
              </a:spcAft>
              <a:buNone/>
            </a:pPr>
            <a:endParaRPr lang="nl-BE" noProof="0" dirty="0"/>
          </a:p>
        </p:txBody>
      </p:sp>
      <p:pic>
        <p:nvPicPr>
          <p:cNvPr id="218" name="Google Shape;218;p32" title="commune.png"/>
          <p:cNvPicPr preferRelativeResize="0"/>
          <p:nvPr/>
        </p:nvPicPr>
        <p:blipFill>
          <a:blip r:embed="rId3">
            <a:alphaModFix/>
          </a:blip>
          <a:stretch>
            <a:fillRect/>
          </a:stretch>
        </p:blipFill>
        <p:spPr>
          <a:xfrm>
            <a:off x="2239534" y="4338709"/>
            <a:ext cx="2363644" cy="572700"/>
          </a:xfrm>
          <a:prstGeom prst="rect">
            <a:avLst/>
          </a:prstGeom>
          <a:noFill/>
          <a:ln>
            <a:noFill/>
          </a:ln>
        </p:spPr>
      </p:pic>
      <p:pic>
        <p:nvPicPr>
          <p:cNvPr id="219" name="Google Shape;219;p32" title="colere.png"/>
          <p:cNvPicPr preferRelativeResize="0"/>
          <p:nvPr/>
        </p:nvPicPr>
        <p:blipFill>
          <a:blip r:embed="rId4">
            <a:alphaModFix/>
          </a:blip>
          <a:stretch>
            <a:fillRect/>
          </a:stretch>
        </p:blipFill>
        <p:spPr>
          <a:xfrm>
            <a:off x="4660316" y="4330249"/>
            <a:ext cx="1844050" cy="628775"/>
          </a:xfrm>
          <a:prstGeom prst="rect">
            <a:avLst/>
          </a:prstGeom>
          <a:noFill/>
          <a:ln>
            <a:noFill/>
          </a:ln>
        </p:spPr>
      </p:pic>
      <p:sp>
        <p:nvSpPr>
          <p:cNvPr id="220" name="Google Shape;220;p32"/>
          <p:cNvSpPr/>
          <p:nvPr/>
        </p:nvSpPr>
        <p:spPr>
          <a:xfrm>
            <a:off x="8481975" y="260925"/>
            <a:ext cx="299400" cy="2994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nl-BE" noProof="0" dirty="0">
              <a:highlight>
                <a:srgbClr val="F1C232"/>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pic>
        <p:nvPicPr>
          <p:cNvPr id="225" name="Google Shape;225;p33"/>
          <p:cNvPicPr preferRelativeResize="0"/>
          <p:nvPr/>
        </p:nvPicPr>
        <p:blipFill>
          <a:blip r:embed="rId3">
            <a:alphaModFix/>
          </a:blip>
          <a:stretch>
            <a:fillRect/>
          </a:stretch>
        </p:blipFill>
        <p:spPr>
          <a:xfrm>
            <a:off x="5624150" y="2469175"/>
            <a:ext cx="1896600" cy="2683951"/>
          </a:xfrm>
          <a:prstGeom prst="rect">
            <a:avLst/>
          </a:prstGeom>
          <a:noFill/>
          <a:ln>
            <a:noFill/>
          </a:ln>
        </p:spPr>
      </p:pic>
      <p:sp>
        <p:nvSpPr>
          <p:cNvPr id="226" name="Google Shape;22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b="1" noProof="0" dirty="0"/>
              <a:t>Bronnen</a:t>
            </a:r>
          </a:p>
        </p:txBody>
      </p:sp>
      <p:pic>
        <p:nvPicPr>
          <p:cNvPr id="227" name="Google Shape;227;p33"/>
          <p:cNvPicPr preferRelativeResize="0"/>
          <p:nvPr/>
        </p:nvPicPr>
        <p:blipFill>
          <a:blip r:embed="rId4">
            <a:alphaModFix/>
          </a:blip>
          <a:stretch>
            <a:fillRect/>
          </a:stretch>
        </p:blipFill>
        <p:spPr>
          <a:xfrm>
            <a:off x="703875" y="1490650"/>
            <a:ext cx="1366000" cy="1932027"/>
          </a:xfrm>
          <a:prstGeom prst="rect">
            <a:avLst/>
          </a:prstGeom>
          <a:noFill/>
          <a:ln>
            <a:noFill/>
          </a:ln>
        </p:spPr>
      </p:pic>
      <p:pic>
        <p:nvPicPr>
          <p:cNvPr id="228" name="Google Shape;228;p33"/>
          <p:cNvPicPr preferRelativeResize="0"/>
          <p:nvPr/>
        </p:nvPicPr>
        <p:blipFill>
          <a:blip r:embed="rId5">
            <a:alphaModFix/>
          </a:blip>
          <a:stretch>
            <a:fillRect/>
          </a:stretch>
        </p:blipFill>
        <p:spPr>
          <a:xfrm>
            <a:off x="7092700" y="181350"/>
            <a:ext cx="1045750" cy="1675875"/>
          </a:xfrm>
          <a:prstGeom prst="rect">
            <a:avLst/>
          </a:prstGeom>
          <a:noFill/>
          <a:ln>
            <a:noFill/>
          </a:ln>
        </p:spPr>
      </p:pic>
      <p:pic>
        <p:nvPicPr>
          <p:cNvPr id="229" name="Google Shape;229;p33"/>
          <p:cNvPicPr preferRelativeResize="0"/>
          <p:nvPr/>
        </p:nvPicPr>
        <p:blipFill>
          <a:blip r:embed="rId6">
            <a:alphaModFix/>
          </a:blip>
          <a:stretch>
            <a:fillRect/>
          </a:stretch>
        </p:blipFill>
        <p:spPr>
          <a:xfrm>
            <a:off x="7712275" y="1448837"/>
            <a:ext cx="1257475" cy="1675865"/>
          </a:xfrm>
          <a:prstGeom prst="rect">
            <a:avLst/>
          </a:prstGeom>
          <a:noFill/>
          <a:ln>
            <a:noFill/>
          </a:ln>
        </p:spPr>
      </p:pic>
      <p:sp>
        <p:nvSpPr>
          <p:cNvPr id="230" name="Google Shape;230;p33"/>
          <p:cNvSpPr txBox="1"/>
          <p:nvPr/>
        </p:nvSpPr>
        <p:spPr>
          <a:xfrm>
            <a:off x="-83775" y="3349450"/>
            <a:ext cx="1311600" cy="923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nl-BE" sz="1600" noProof="0" dirty="0">
                <a:solidFill>
                  <a:schemeClr val="dk2"/>
                </a:solidFill>
              </a:rPr>
              <a:t>De slag om de </a:t>
            </a:r>
            <a:r>
              <a:rPr lang="nl-BE" sz="1600" noProof="0" dirty="0" err="1">
                <a:solidFill>
                  <a:schemeClr val="dk2"/>
                </a:solidFill>
              </a:rPr>
              <a:t>Marollen</a:t>
            </a:r>
            <a:endParaRPr lang="nl-BE" sz="1600" noProof="0" dirty="0">
              <a:solidFill>
                <a:schemeClr val="dk2"/>
              </a:solidFill>
            </a:endParaRPr>
          </a:p>
        </p:txBody>
      </p:sp>
      <p:sp>
        <p:nvSpPr>
          <p:cNvPr id="231" name="Google Shape;231;p33"/>
          <p:cNvSpPr txBox="1"/>
          <p:nvPr/>
        </p:nvSpPr>
        <p:spPr>
          <a:xfrm rot="-5400000">
            <a:off x="-402150" y="2204500"/>
            <a:ext cx="1858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BE" sz="1600" noProof="0" dirty="0">
                <a:solidFill>
                  <a:schemeClr val="dk2"/>
                </a:solidFill>
              </a:rPr>
              <a:t>Vernietigen verjongt</a:t>
            </a:r>
          </a:p>
        </p:txBody>
      </p:sp>
      <p:sp>
        <p:nvSpPr>
          <p:cNvPr id="232" name="Google Shape;232;p33"/>
          <p:cNvSpPr txBox="1"/>
          <p:nvPr/>
        </p:nvSpPr>
        <p:spPr>
          <a:xfrm>
            <a:off x="436075" y="1017725"/>
            <a:ext cx="1833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BE" sz="1600" b="1" noProof="0" dirty="0">
                <a:solidFill>
                  <a:schemeClr val="dk1"/>
                </a:solidFill>
              </a:rPr>
              <a:t>Documentaires</a:t>
            </a:r>
          </a:p>
        </p:txBody>
      </p:sp>
      <p:sp>
        <p:nvSpPr>
          <p:cNvPr id="233" name="Google Shape;233;p33"/>
          <p:cNvSpPr txBox="1"/>
          <p:nvPr/>
        </p:nvSpPr>
        <p:spPr>
          <a:xfrm>
            <a:off x="6202250" y="129225"/>
            <a:ext cx="1633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BE" sz="1600" b="1" noProof="0" dirty="0">
                <a:solidFill>
                  <a:schemeClr val="dk1"/>
                </a:solidFill>
              </a:rPr>
              <a:t>Boeken</a:t>
            </a:r>
          </a:p>
        </p:txBody>
      </p:sp>
      <p:pic>
        <p:nvPicPr>
          <p:cNvPr id="234" name="Google Shape;234;p33"/>
          <p:cNvPicPr preferRelativeResize="0"/>
          <p:nvPr/>
        </p:nvPicPr>
        <p:blipFill>
          <a:blip r:embed="rId7">
            <a:alphaModFix/>
          </a:blip>
          <a:stretch>
            <a:fillRect/>
          </a:stretch>
        </p:blipFill>
        <p:spPr>
          <a:xfrm>
            <a:off x="3235975" y="2115423"/>
            <a:ext cx="4016812" cy="792176"/>
          </a:xfrm>
          <a:prstGeom prst="rect">
            <a:avLst/>
          </a:prstGeom>
          <a:noFill/>
          <a:ln>
            <a:noFill/>
          </a:ln>
        </p:spPr>
      </p:pic>
      <p:pic>
        <p:nvPicPr>
          <p:cNvPr id="235" name="Google Shape;235;p33"/>
          <p:cNvPicPr preferRelativeResize="0"/>
          <p:nvPr/>
        </p:nvPicPr>
        <p:blipFill>
          <a:blip r:embed="rId8">
            <a:alphaModFix/>
          </a:blip>
          <a:stretch>
            <a:fillRect/>
          </a:stretch>
        </p:blipFill>
        <p:spPr>
          <a:xfrm>
            <a:off x="775550" y="4132189"/>
            <a:ext cx="2307774" cy="1276730"/>
          </a:xfrm>
          <a:prstGeom prst="rect">
            <a:avLst/>
          </a:prstGeom>
          <a:noFill/>
          <a:ln>
            <a:noFill/>
          </a:ln>
        </p:spPr>
      </p:pic>
      <p:pic>
        <p:nvPicPr>
          <p:cNvPr id="236" name="Google Shape;236;p33"/>
          <p:cNvPicPr preferRelativeResize="0"/>
          <p:nvPr/>
        </p:nvPicPr>
        <p:blipFill>
          <a:blip r:embed="rId9">
            <a:alphaModFix/>
          </a:blip>
          <a:stretch>
            <a:fillRect/>
          </a:stretch>
        </p:blipFill>
        <p:spPr>
          <a:xfrm>
            <a:off x="1301663" y="3162125"/>
            <a:ext cx="2003699" cy="1001850"/>
          </a:xfrm>
          <a:prstGeom prst="rect">
            <a:avLst/>
          </a:prstGeom>
          <a:noFill/>
          <a:ln>
            <a:noFill/>
          </a:ln>
        </p:spPr>
      </p:pic>
      <p:pic>
        <p:nvPicPr>
          <p:cNvPr id="237" name="Google Shape;237;p33"/>
          <p:cNvPicPr preferRelativeResize="0"/>
          <p:nvPr/>
        </p:nvPicPr>
        <p:blipFill>
          <a:blip r:embed="rId10">
            <a:alphaModFix/>
          </a:blip>
          <a:stretch>
            <a:fillRect/>
          </a:stretch>
        </p:blipFill>
        <p:spPr>
          <a:xfrm>
            <a:off x="4253200" y="4636173"/>
            <a:ext cx="1126025" cy="431100"/>
          </a:xfrm>
          <a:prstGeom prst="rect">
            <a:avLst/>
          </a:prstGeom>
          <a:noFill/>
          <a:ln>
            <a:noFill/>
          </a:ln>
        </p:spPr>
      </p:pic>
      <p:pic>
        <p:nvPicPr>
          <p:cNvPr id="238" name="Google Shape;238;p33"/>
          <p:cNvPicPr preferRelativeResize="0"/>
          <p:nvPr/>
        </p:nvPicPr>
        <p:blipFill>
          <a:blip r:embed="rId11">
            <a:alphaModFix/>
          </a:blip>
          <a:stretch>
            <a:fillRect/>
          </a:stretch>
        </p:blipFill>
        <p:spPr>
          <a:xfrm>
            <a:off x="3928550" y="4082163"/>
            <a:ext cx="1450664" cy="458075"/>
          </a:xfrm>
          <a:prstGeom prst="rect">
            <a:avLst/>
          </a:prstGeom>
          <a:noFill/>
          <a:ln>
            <a:noFill/>
          </a:ln>
        </p:spPr>
      </p:pic>
      <p:sp>
        <p:nvSpPr>
          <p:cNvPr id="239" name="Google Shape;239;p33"/>
          <p:cNvSpPr txBox="1"/>
          <p:nvPr/>
        </p:nvSpPr>
        <p:spPr>
          <a:xfrm>
            <a:off x="3235975" y="1654838"/>
            <a:ext cx="1633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BE" sz="1600" b="1" noProof="0" dirty="0">
                <a:solidFill>
                  <a:schemeClr val="dk1"/>
                </a:solidFill>
              </a:rPr>
              <a:t>Media</a:t>
            </a:r>
          </a:p>
        </p:txBody>
      </p:sp>
      <p:sp>
        <p:nvSpPr>
          <p:cNvPr id="240" name="Google Shape;240;p33"/>
          <p:cNvSpPr txBox="1"/>
          <p:nvPr/>
        </p:nvSpPr>
        <p:spPr>
          <a:xfrm>
            <a:off x="2861400" y="455675"/>
            <a:ext cx="32361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BE" sz="1600" noProof="0" dirty="0">
                <a:solidFill>
                  <a:srgbClr val="FF0000"/>
                </a:solidFill>
              </a:rPr>
              <a:t>ZET UW MIDDELEN IN</a:t>
            </a:r>
          </a:p>
          <a:p>
            <a:pPr marL="0" lvl="0" indent="0" algn="l" rtl="0">
              <a:spcBef>
                <a:spcPts val="0"/>
              </a:spcBef>
              <a:spcAft>
                <a:spcPts val="0"/>
              </a:spcAft>
              <a:buNone/>
            </a:pPr>
            <a:r>
              <a:rPr lang="nl-BE" noProof="0" dirty="0">
                <a:solidFill>
                  <a:schemeClr val="dk1"/>
                </a:solidFill>
              </a:rPr>
              <a:t>Internationale pers, </a:t>
            </a:r>
          </a:p>
          <a:p>
            <a:pPr marL="0" lvl="0" indent="0" algn="l" rtl="0">
              <a:spcBef>
                <a:spcPts val="0"/>
              </a:spcBef>
              <a:spcAft>
                <a:spcPts val="0"/>
              </a:spcAft>
              <a:buNone/>
            </a:pPr>
            <a:r>
              <a:rPr lang="nl-BE" noProof="0" dirty="0">
                <a:solidFill>
                  <a:schemeClr val="dk1"/>
                </a:solidFill>
              </a:rPr>
              <a:t>Podcast, </a:t>
            </a:r>
          </a:p>
          <a:p>
            <a:pPr marL="0" lvl="0" indent="0" algn="l" rtl="0">
              <a:spcBef>
                <a:spcPts val="0"/>
              </a:spcBef>
              <a:spcAft>
                <a:spcPts val="0"/>
              </a:spcAft>
              <a:buNone/>
            </a:pPr>
            <a:r>
              <a:rPr lang="nl-BE" noProof="0" dirty="0">
                <a:solidFill>
                  <a:schemeClr val="dk1"/>
                </a:solidFill>
                <a:highlight>
                  <a:srgbClr val="FFEFA8"/>
                </a:highlight>
              </a:rPr>
              <a:t>VAKBOND</a:t>
            </a:r>
          </a:p>
        </p:txBody>
      </p:sp>
      <p:sp>
        <p:nvSpPr>
          <p:cNvPr id="241" name="Google Shape;241;p33"/>
          <p:cNvSpPr/>
          <p:nvPr/>
        </p:nvSpPr>
        <p:spPr>
          <a:xfrm>
            <a:off x="8481975" y="260925"/>
            <a:ext cx="299400" cy="2994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nl-BE" noProof="0" dirty="0">
              <a:highlight>
                <a:srgbClr val="F1C232"/>
              </a:highlight>
            </a:endParaRPr>
          </a:p>
        </p:txBody>
      </p:sp>
      <p:pic>
        <p:nvPicPr>
          <p:cNvPr id="242" name="Google Shape;242;p33"/>
          <p:cNvPicPr preferRelativeResize="0"/>
          <p:nvPr/>
        </p:nvPicPr>
        <p:blipFill>
          <a:blip r:embed="rId12">
            <a:alphaModFix/>
          </a:blip>
          <a:stretch>
            <a:fillRect/>
          </a:stretch>
        </p:blipFill>
        <p:spPr>
          <a:xfrm>
            <a:off x="7673150" y="3277103"/>
            <a:ext cx="1318451" cy="1318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body" idx="1"/>
          </p:nvPr>
        </p:nvSpPr>
        <p:spPr>
          <a:xfrm>
            <a:off x="3386800" y="152396"/>
            <a:ext cx="5454000" cy="2254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nl-BE" sz="2700" b="1" noProof="0" dirty="0">
                <a:solidFill>
                  <a:schemeClr val="dk1"/>
                </a:solidFill>
              </a:rPr>
              <a:t>Marianne, gezinshulp/thuiszorg</a:t>
            </a:r>
          </a:p>
          <a:p>
            <a:pPr marL="457200" lvl="0" indent="-330200" algn="l" rtl="0">
              <a:spcBef>
                <a:spcPts val="1200"/>
              </a:spcBef>
              <a:spcAft>
                <a:spcPts val="0"/>
              </a:spcAft>
              <a:buSzPts val="1600"/>
              <a:buChar char="●"/>
            </a:pPr>
            <a:r>
              <a:rPr lang="nl-BE" sz="1500" noProof="0" dirty="0">
                <a:solidFill>
                  <a:schemeClr val="dk1"/>
                </a:solidFill>
              </a:rPr>
              <a:t>begon op 1 januari op 18-jarige leeftijd te werken</a:t>
            </a:r>
          </a:p>
          <a:p>
            <a:pPr marL="457200" lvl="0" indent="-330200" algn="l" rtl="0">
              <a:spcBef>
                <a:spcPts val="0"/>
              </a:spcBef>
              <a:spcAft>
                <a:spcPts val="0"/>
              </a:spcAft>
              <a:buSzPts val="1600"/>
              <a:buChar char="●"/>
            </a:pPr>
            <a:r>
              <a:rPr lang="nl-BE" sz="1500" noProof="0" dirty="0">
                <a:solidFill>
                  <a:schemeClr val="dk1"/>
                </a:solidFill>
              </a:rPr>
              <a:t>heeft haar hele leven parttime gewerkt (= 156 werkdagen per jaar), maar komt niet in aanmerking voor het vervroegde pensioen zonder malus omdat ze niet de vereiste 7020 gewerkte dagen heeft</a:t>
            </a:r>
          </a:p>
          <a:p>
            <a:pPr marL="457200" lvl="0" indent="-330200" algn="l" rtl="0">
              <a:spcBef>
                <a:spcPts val="0"/>
              </a:spcBef>
              <a:spcAft>
                <a:spcPts val="0"/>
              </a:spcAft>
              <a:buSzPts val="1600"/>
              <a:buChar char="●"/>
            </a:pPr>
            <a:r>
              <a:rPr lang="nl-BE" sz="1500" noProof="0" dirty="0">
                <a:solidFill>
                  <a:schemeClr val="dk1"/>
                </a:solidFill>
              </a:rPr>
              <a:t>laatste brutoloon  = 2 100 €/maand</a:t>
            </a:r>
            <a:endParaRPr lang="nl-BE" sz="1600" noProof="0" dirty="0"/>
          </a:p>
        </p:txBody>
      </p:sp>
      <p:pic>
        <p:nvPicPr>
          <p:cNvPr id="72" name="Google Shape;72;p15" title="colere.png"/>
          <p:cNvPicPr preferRelativeResize="0"/>
          <p:nvPr/>
        </p:nvPicPr>
        <p:blipFill>
          <a:blip r:embed="rId3">
            <a:alphaModFix/>
          </a:blip>
          <a:stretch>
            <a:fillRect/>
          </a:stretch>
        </p:blipFill>
        <p:spPr>
          <a:xfrm>
            <a:off x="3665624" y="4528475"/>
            <a:ext cx="1679594" cy="572700"/>
          </a:xfrm>
          <a:prstGeom prst="rect">
            <a:avLst/>
          </a:prstGeom>
          <a:noFill/>
          <a:ln>
            <a:noFill/>
          </a:ln>
        </p:spPr>
      </p:pic>
      <p:pic>
        <p:nvPicPr>
          <p:cNvPr id="73" name="Google Shape;73;p15" title="commune.png"/>
          <p:cNvPicPr preferRelativeResize="0"/>
          <p:nvPr/>
        </p:nvPicPr>
        <p:blipFill>
          <a:blip r:embed="rId4">
            <a:alphaModFix/>
          </a:blip>
          <a:stretch>
            <a:fillRect/>
          </a:stretch>
        </p:blipFill>
        <p:spPr>
          <a:xfrm>
            <a:off x="1206034" y="4472984"/>
            <a:ext cx="2363644" cy="572700"/>
          </a:xfrm>
          <a:prstGeom prst="rect">
            <a:avLst/>
          </a:prstGeom>
          <a:noFill/>
          <a:ln>
            <a:noFill/>
          </a:ln>
        </p:spPr>
      </p:pic>
      <p:pic>
        <p:nvPicPr>
          <p:cNvPr id="74" name="Google Shape;74;p15"/>
          <p:cNvPicPr preferRelativeResize="0"/>
          <p:nvPr/>
        </p:nvPicPr>
        <p:blipFill>
          <a:blip r:embed="rId5">
            <a:alphaModFix/>
          </a:blip>
          <a:stretch>
            <a:fillRect/>
          </a:stretch>
        </p:blipFill>
        <p:spPr>
          <a:xfrm>
            <a:off x="152400" y="152400"/>
            <a:ext cx="2750318" cy="4168184"/>
          </a:xfrm>
          <a:prstGeom prst="rect">
            <a:avLst/>
          </a:prstGeom>
          <a:noFill/>
          <a:ln>
            <a:noFill/>
          </a:ln>
        </p:spPr>
      </p:pic>
      <p:sp>
        <p:nvSpPr>
          <p:cNvPr id="75" name="Google Shape;75;p15"/>
          <p:cNvSpPr txBox="1"/>
          <p:nvPr/>
        </p:nvSpPr>
        <p:spPr>
          <a:xfrm>
            <a:off x="6801950" y="4528475"/>
            <a:ext cx="19077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nl-BE" sz="1800" b="1" noProof="0" dirty="0">
                <a:solidFill>
                  <a:srgbClr val="FF0000"/>
                </a:solidFill>
              </a:rPr>
              <a:t>- 326 </a:t>
            </a:r>
            <a:r>
              <a:rPr lang="nl-BE" sz="1800" b="1" noProof="0" dirty="0">
                <a:solidFill>
                  <a:schemeClr val="dk1"/>
                </a:solidFill>
              </a:rPr>
              <a:t>€/maand</a:t>
            </a:r>
          </a:p>
        </p:txBody>
      </p:sp>
      <p:grpSp>
        <p:nvGrpSpPr>
          <p:cNvPr id="76" name="Google Shape;76;p15"/>
          <p:cNvGrpSpPr/>
          <p:nvPr/>
        </p:nvGrpSpPr>
        <p:grpSpPr>
          <a:xfrm>
            <a:off x="3255651" y="2407196"/>
            <a:ext cx="5453999" cy="2052491"/>
            <a:chOff x="3255648" y="2326675"/>
            <a:chExt cx="5453999" cy="2052491"/>
          </a:xfrm>
        </p:grpSpPr>
        <p:pic>
          <p:nvPicPr>
            <p:cNvPr id="77" name="Google Shape;77;p15"/>
            <p:cNvPicPr preferRelativeResize="0"/>
            <p:nvPr/>
          </p:nvPicPr>
          <p:blipFill>
            <a:blip r:embed="rId6">
              <a:alphaModFix/>
            </a:blip>
            <a:stretch>
              <a:fillRect/>
            </a:stretch>
          </p:blipFill>
          <p:spPr>
            <a:xfrm>
              <a:off x="3255648" y="2326675"/>
              <a:ext cx="5453999" cy="2052491"/>
            </a:xfrm>
            <a:prstGeom prst="rect">
              <a:avLst/>
            </a:prstGeom>
            <a:noFill/>
            <a:ln>
              <a:noFill/>
            </a:ln>
          </p:spPr>
        </p:pic>
        <p:pic>
          <p:nvPicPr>
            <p:cNvPr id="78" name="Google Shape;78;p15"/>
            <p:cNvPicPr preferRelativeResize="0"/>
            <p:nvPr/>
          </p:nvPicPr>
          <p:blipFill>
            <a:blip r:embed="rId7">
              <a:alphaModFix/>
            </a:blip>
            <a:stretch>
              <a:fillRect/>
            </a:stretch>
          </p:blipFill>
          <p:spPr>
            <a:xfrm>
              <a:off x="5984200" y="3277704"/>
              <a:ext cx="577175" cy="18667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155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b="1" noProof="0" dirty="0"/>
              <a:t>Massale aanval op de sociale zekerheid</a:t>
            </a:r>
          </a:p>
        </p:txBody>
      </p:sp>
      <p:sp>
        <p:nvSpPr>
          <p:cNvPr id="84" name="Google Shape;84;p16"/>
          <p:cNvSpPr txBox="1">
            <a:spLocks noGrp="1"/>
          </p:cNvSpPr>
          <p:nvPr>
            <p:ph type="body" idx="1"/>
          </p:nvPr>
        </p:nvSpPr>
        <p:spPr>
          <a:xfrm>
            <a:off x="311700" y="802525"/>
            <a:ext cx="8520600" cy="3766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nl-BE" noProof="0" dirty="0">
                <a:solidFill>
                  <a:srgbClr val="FF0000"/>
                </a:solidFill>
              </a:rPr>
              <a:t>Arbeidsongeschiktheid: </a:t>
            </a:r>
            <a:r>
              <a:rPr lang="nl-BE" b="1" noProof="0" dirty="0">
                <a:solidFill>
                  <a:srgbClr val="FF0000"/>
                </a:solidFill>
              </a:rPr>
              <a:t>repressie tegen zieken en hun ondersteuners </a:t>
            </a:r>
            <a:r>
              <a:rPr lang="nl-BE" noProof="0" dirty="0"/>
              <a:t>- 2,4 miljard euro besparingen</a:t>
            </a:r>
          </a:p>
          <a:p>
            <a:pPr marL="914400" lvl="1" indent="-330200" algn="l" rtl="0">
              <a:spcBef>
                <a:spcPts val="0"/>
              </a:spcBef>
              <a:spcAft>
                <a:spcPts val="0"/>
              </a:spcAft>
              <a:buSzPts val="1600"/>
              <a:buChar char="○"/>
            </a:pPr>
            <a:r>
              <a:rPr lang="nl-BE" sz="1600" noProof="0" dirty="0"/>
              <a:t>Versterking van </a:t>
            </a:r>
            <a:r>
              <a:rPr lang="nl-BE" sz="1600" b="1" noProof="0" dirty="0"/>
              <a:t>de financiële sancties </a:t>
            </a:r>
            <a:r>
              <a:rPr lang="nl-BE" sz="1600" noProof="0" dirty="0"/>
              <a:t>tegen zieken</a:t>
            </a:r>
            <a:endParaRPr lang="nl-BE" sz="1600" noProof="0" dirty="0">
              <a:solidFill>
                <a:srgbClr val="FF0000"/>
              </a:solidFill>
            </a:endParaRPr>
          </a:p>
          <a:p>
            <a:pPr marL="914400" lvl="1" indent="-330200" algn="l" rtl="0">
              <a:spcBef>
                <a:spcPts val="0"/>
              </a:spcBef>
              <a:spcAft>
                <a:spcPts val="0"/>
              </a:spcAft>
              <a:buSzPts val="1600"/>
              <a:buChar char="○"/>
            </a:pPr>
            <a:r>
              <a:rPr lang="nl-BE" sz="1600" noProof="0" dirty="0"/>
              <a:t>“Meer verantwoordelijkheid" gevraagd van de mutualiteiten: hun financiering wordt gedeeltelijk afhankelijk gesteld van de resultaten van de tewerkstelling van zieken</a:t>
            </a:r>
          </a:p>
          <a:p>
            <a:pPr marL="914400" lvl="1" indent="-330200" algn="l" rtl="0">
              <a:spcBef>
                <a:spcPts val="0"/>
              </a:spcBef>
              <a:spcAft>
                <a:spcPts val="0"/>
              </a:spcAft>
              <a:buSzPts val="1600"/>
              <a:buChar char="○"/>
            </a:pPr>
            <a:r>
              <a:rPr lang="nl-BE" sz="1600" noProof="0" dirty="0"/>
              <a:t>Een werkgever kan een langdurig zieke werknemer na 6 maanden ontslaan (voorheen 9 maanden)</a:t>
            </a:r>
          </a:p>
          <a:p>
            <a:pPr marL="914400" lvl="1" indent="-330200" algn="l" rtl="0">
              <a:spcBef>
                <a:spcPts val="0"/>
              </a:spcBef>
              <a:spcAft>
                <a:spcPts val="0"/>
              </a:spcAft>
              <a:buSzPts val="1600"/>
              <a:buChar char="○"/>
            </a:pPr>
            <a:r>
              <a:rPr lang="nl-BE" sz="1600" b="1" noProof="0" dirty="0"/>
              <a:t>Verplichte</a:t>
            </a:r>
            <a:r>
              <a:rPr lang="nl-BE" sz="1600" noProof="0" dirty="0"/>
              <a:t> re-integratietrajecten (voorheen vrijwillig)</a:t>
            </a:r>
          </a:p>
          <a:p>
            <a:pPr marL="914400" lvl="1" indent="-330200" algn="l" rtl="0">
              <a:spcBef>
                <a:spcPts val="0"/>
              </a:spcBef>
              <a:spcAft>
                <a:spcPts val="0"/>
              </a:spcAft>
              <a:buSzPts val="1600"/>
              <a:buChar char="○"/>
            </a:pPr>
            <a:r>
              <a:rPr lang="nl-BE" sz="1600" noProof="0" dirty="0"/>
              <a:t>Sancties voor artsen bij "te veel" medische attesten</a:t>
            </a:r>
          </a:p>
          <a:p>
            <a:pPr marL="457200" lvl="0" indent="-342900" algn="l" rtl="0">
              <a:spcBef>
                <a:spcPts val="0"/>
              </a:spcBef>
              <a:spcAft>
                <a:spcPts val="0"/>
              </a:spcAft>
              <a:buSzPts val="1800"/>
              <a:buChar char="●"/>
            </a:pPr>
            <a:r>
              <a:rPr lang="nl-BE" noProof="0" dirty="0"/>
              <a:t>Enorme</a:t>
            </a:r>
            <a:r>
              <a:rPr lang="nl-BE" noProof="0" dirty="0">
                <a:solidFill>
                  <a:srgbClr val="FF0000"/>
                </a:solidFill>
              </a:rPr>
              <a:t> besparingen </a:t>
            </a:r>
            <a:r>
              <a:rPr lang="nl-BE" noProof="0" dirty="0"/>
              <a:t>in de </a:t>
            </a:r>
            <a:r>
              <a:rPr lang="nl-BE" noProof="0" dirty="0">
                <a:solidFill>
                  <a:srgbClr val="FF0000"/>
                </a:solidFill>
              </a:rPr>
              <a:t>gezondheidszorg </a:t>
            </a:r>
            <a:r>
              <a:rPr lang="nl-BE" noProof="0" dirty="0"/>
              <a:t>- 1,2 miljard</a:t>
            </a:r>
          </a:p>
          <a:p>
            <a:pPr marL="457200" lvl="0" indent="-342900" algn="l" rtl="0">
              <a:spcBef>
                <a:spcPts val="0"/>
              </a:spcBef>
              <a:spcAft>
                <a:spcPts val="0"/>
              </a:spcAft>
              <a:buSzPts val="1800"/>
              <a:buChar char="●"/>
            </a:pPr>
            <a:r>
              <a:rPr lang="nl-BE" noProof="0" dirty="0"/>
              <a:t>Langzamere indexering van sociale uitkeringen en bevriezing van de welvaartsenveloppe - 3 miljard</a:t>
            </a:r>
          </a:p>
        </p:txBody>
      </p:sp>
      <p:pic>
        <p:nvPicPr>
          <p:cNvPr id="85" name="Google Shape;85;p16" title="colere.png"/>
          <p:cNvPicPr preferRelativeResize="0"/>
          <p:nvPr/>
        </p:nvPicPr>
        <p:blipFill>
          <a:blip r:embed="rId3">
            <a:alphaModFix/>
          </a:blip>
          <a:stretch>
            <a:fillRect/>
          </a:stretch>
        </p:blipFill>
        <p:spPr>
          <a:xfrm>
            <a:off x="4652525" y="4472975"/>
            <a:ext cx="1761785" cy="600725"/>
          </a:xfrm>
          <a:prstGeom prst="rect">
            <a:avLst/>
          </a:prstGeom>
          <a:noFill/>
          <a:ln>
            <a:noFill/>
          </a:ln>
        </p:spPr>
      </p:pic>
      <p:pic>
        <p:nvPicPr>
          <p:cNvPr id="86" name="Google Shape;86;p16" title="commune.png"/>
          <p:cNvPicPr preferRelativeResize="0"/>
          <p:nvPr/>
        </p:nvPicPr>
        <p:blipFill>
          <a:blip r:embed="rId4">
            <a:alphaModFix/>
          </a:blip>
          <a:stretch>
            <a:fillRect/>
          </a:stretch>
        </p:blipFill>
        <p:spPr>
          <a:xfrm>
            <a:off x="2208359" y="4472984"/>
            <a:ext cx="2363644" cy="57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b="1" noProof="0" dirty="0"/>
              <a:t>Loonstop en beperking van de indexering</a:t>
            </a:r>
          </a:p>
        </p:txBody>
      </p:sp>
      <p:sp>
        <p:nvSpPr>
          <p:cNvPr id="92" name="Google Shape;92;p17"/>
          <p:cNvSpPr txBox="1">
            <a:spLocks noGrp="1"/>
          </p:cNvSpPr>
          <p:nvPr>
            <p:ph type="body" idx="1"/>
          </p:nvPr>
        </p:nvSpPr>
        <p:spPr>
          <a:xfrm>
            <a:off x="311700" y="1152475"/>
            <a:ext cx="8520600" cy="3360300"/>
          </a:xfrm>
          <a:prstGeom prst="rect">
            <a:avLst/>
          </a:prstGeom>
        </p:spPr>
        <p:txBody>
          <a:bodyPr spcFirstLastPara="1" wrap="square" lIns="91425" tIns="91425" rIns="91425" bIns="91425" anchor="t" anchorCtr="0">
            <a:normAutofit/>
          </a:bodyPr>
          <a:lstStyle/>
          <a:p>
            <a:pPr marL="457200" lvl="0" indent="-333375" algn="l" rtl="0">
              <a:spcBef>
                <a:spcPts val="0"/>
              </a:spcBef>
              <a:spcAft>
                <a:spcPts val="0"/>
              </a:spcAft>
              <a:buSzPts val="1650"/>
              <a:buChar char="●"/>
            </a:pPr>
            <a:r>
              <a:rPr lang="nl-BE" sz="1650" noProof="0" dirty="0"/>
              <a:t>0% loonsverhoging voor 2025-2026, terwijl de marges van bedrijven blijven stijgen</a:t>
            </a:r>
          </a:p>
          <a:p>
            <a:pPr marL="457200" lvl="0" indent="-333375" algn="l" rtl="0">
              <a:spcBef>
                <a:spcPts val="0"/>
              </a:spcBef>
              <a:spcAft>
                <a:spcPts val="0"/>
              </a:spcAft>
              <a:buSzPts val="1650"/>
              <a:buChar char="●"/>
            </a:pPr>
            <a:r>
              <a:rPr lang="nl-BE" sz="1650" b="1" noProof="0" dirty="0">
                <a:solidFill>
                  <a:srgbClr val="FF0000"/>
                </a:solidFill>
              </a:rPr>
              <a:t>2 plafonds voor de indexering van de lonen </a:t>
            </a:r>
            <a:r>
              <a:rPr lang="nl-BE" sz="1650" noProof="0" dirty="0"/>
              <a:t>op 4000 euro bruto per maand voor een voltijdse baan en 2000 euro bruto voor </a:t>
            </a:r>
            <a:r>
              <a:rPr lang="nl-BE" sz="1650" b="1" noProof="0" dirty="0">
                <a:solidFill>
                  <a:srgbClr val="FF0000"/>
                </a:solidFill>
              </a:rPr>
              <a:t>sociale uitkeringen</a:t>
            </a:r>
          </a:p>
          <a:p>
            <a:pPr marL="457200" lvl="0" indent="-333375" algn="l" rtl="0">
              <a:spcBef>
                <a:spcPts val="0"/>
              </a:spcBef>
              <a:spcAft>
                <a:spcPts val="0"/>
              </a:spcAft>
              <a:buSzPts val="1650"/>
              <a:buChar char="●"/>
            </a:pPr>
            <a:r>
              <a:rPr lang="nl-BE" sz="1650" noProof="0" dirty="0"/>
              <a:t>Voltijdse werkneemster met een brutosalaris van 4.500 euro per maand. Over een loopbaan van 30 jaar:</a:t>
            </a:r>
          </a:p>
          <a:p>
            <a:pPr marL="914400" lvl="1" indent="-333375" algn="l" rtl="0">
              <a:spcBef>
                <a:spcPts val="0"/>
              </a:spcBef>
              <a:spcAft>
                <a:spcPts val="0"/>
              </a:spcAft>
              <a:buSzPts val="1650"/>
              <a:buChar char="○"/>
            </a:pPr>
            <a:r>
              <a:rPr lang="nl-BE" sz="1650" noProof="0" dirty="0"/>
              <a:t>Verlies voor de werknemer: - 10.938 euro </a:t>
            </a:r>
          </a:p>
          <a:p>
            <a:pPr marL="914400" lvl="1" indent="-333375" algn="l" rtl="0">
              <a:spcBef>
                <a:spcPts val="0"/>
              </a:spcBef>
              <a:spcAft>
                <a:spcPts val="0"/>
              </a:spcAft>
              <a:buSzPts val="1650"/>
              <a:buChar char="○"/>
            </a:pPr>
            <a:r>
              <a:rPr lang="nl-BE" sz="1650" noProof="0" dirty="0"/>
              <a:t>Winst voor de werkgever: + 6.742 euro</a:t>
            </a:r>
          </a:p>
          <a:p>
            <a:pPr marL="457200" lvl="0" indent="-333375" algn="l" rtl="0">
              <a:spcBef>
                <a:spcPts val="0"/>
              </a:spcBef>
              <a:spcAft>
                <a:spcPts val="0"/>
              </a:spcAft>
              <a:buSzPts val="1650"/>
              <a:buChar char="●"/>
            </a:pPr>
            <a:r>
              <a:rPr lang="nl-BE" sz="1650" noProof="0" dirty="0"/>
              <a:t>Pensioen van 2.500 euro bruto per maand: - 3.605 euro over 15 jaar</a:t>
            </a:r>
          </a:p>
          <a:p>
            <a:pPr marL="0" lvl="0" indent="0" algn="l" rtl="0">
              <a:spcBef>
                <a:spcPts val="1200"/>
              </a:spcBef>
              <a:spcAft>
                <a:spcPts val="0"/>
              </a:spcAft>
              <a:buNone/>
            </a:pPr>
            <a:endParaRPr lang="nl-BE" noProof="0" dirty="0"/>
          </a:p>
        </p:txBody>
      </p:sp>
      <p:pic>
        <p:nvPicPr>
          <p:cNvPr id="93" name="Google Shape;93;p17" title="commune.png"/>
          <p:cNvPicPr preferRelativeResize="0"/>
          <p:nvPr/>
        </p:nvPicPr>
        <p:blipFill>
          <a:blip r:embed="rId3">
            <a:alphaModFix/>
          </a:blip>
          <a:stretch>
            <a:fillRect/>
          </a:stretch>
        </p:blipFill>
        <p:spPr>
          <a:xfrm>
            <a:off x="2422234" y="4399059"/>
            <a:ext cx="2363644" cy="572700"/>
          </a:xfrm>
          <a:prstGeom prst="rect">
            <a:avLst/>
          </a:prstGeom>
          <a:noFill/>
          <a:ln>
            <a:noFill/>
          </a:ln>
        </p:spPr>
      </p:pic>
      <p:pic>
        <p:nvPicPr>
          <p:cNvPr id="94" name="Google Shape;94;p17" title="colere.png"/>
          <p:cNvPicPr preferRelativeResize="0"/>
          <p:nvPr/>
        </p:nvPicPr>
        <p:blipFill>
          <a:blip r:embed="rId4">
            <a:alphaModFix/>
          </a:blip>
          <a:stretch>
            <a:fillRect/>
          </a:stretch>
        </p:blipFill>
        <p:spPr>
          <a:xfrm>
            <a:off x="4877716" y="4399049"/>
            <a:ext cx="1844050" cy="628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b="1" noProof="0" dirty="0"/>
              <a:t>Hyperflexibiliteit en toenemende onzekerheid op de arbeidsmarkt </a:t>
            </a:r>
          </a:p>
        </p:txBody>
      </p:sp>
      <p:sp>
        <p:nvSpPr>
          <p:cNvPr id="100" name="Google Shape;100;p18"/>
          <p:cNvSpPr txBox="1">
            <a:spLocks noGrp="1"/>
          </p:cNvSpPr>
          <p:nvPr>
            <p:ph type="body" idx="1"/>
          </p:nvPr>
        </p:nvSpPr>
        <p:spPr>
          <a:xfrm>
            <a:off x="311700" y="1353136"/>
            <a:ext cx="8520600" cy="3360300"/>
          </a:xfrm>
          <a:prstGeom prst="rect">
            <a:avLst/>
          </a:prstGeom>
        </p:spPr>
        <p:txBody>
          <a:bodyPr spcFirstLastPara="1" wrap="square" lIns="91425" tIns="91425" rIns="91425" bIns="91425" anchor="t" anchorCtr="0">
            <a:normAutofit fontScale="92500" lnSpcReduction="20000"/>
          </a:bodyPr>
          <a:lstStyle/>
          <a:p>
            <a:pPr marL="457200" lvl="0" indent="-333375" algn="l" rtl="0">
              <a:spcBef>
                <a:spcPts val="0"/>
              </a:spcBef>
              <a:spcAft>
                <a:spcPts val="0"/>
              </a:spcAft>
              <a:buSzPts val="1650"/>
              <a:buChar char="●"/>
            </a:pPr>
            <a:r>
              <a:rPr lang="nl-BE" sz="1650" noProof="0" dirty="0"/>
              <a:t>Afschaffing van de minimale werktijd van ⅓ tijd: </a:t>
            </a:r>
            <a:r>
              <a:rPr lang="nl-BE" sz="1650" b="1" noProof="0" dirty="0"/>
              <a:t>contract van 3 uur toegestaan</a:t>
            </a:r>
          </a:p>
          <a:p>
            <a:pPr marL="457200" lvl="0" indent="-333375" algn="l" rtl="0">
              <a:spcBef>
                <a:spcPts val="0"/>
              </a:spcBef>
              <a:spcAft>
                <a:spcPts val="0"/>
              </a:spcAft>
              <a:buSzPts val="1650"/>
              <a:buChar char="●"/>
            </a:pPr>
            <a:r>
              <a:rPr lang="nl-BE" sz="1650" noProof="0" dirty="0"/>
              <a:t>Algemene</a:t>
            </a:r>
            <a:r>
              <a:rPr lang="nl-BE" sz="1650" b="1" noProof="0" dirty="0"/>
              <a:t> toestemming </a:t>
            </a:r>
            <a:r>
              <a:rPr lang="nl-BE" sz="1650" noProof="0" dirty="0"/>
              <a:t>voor </a:t>
            </a:r>
            <a:r>
              <a:rPr lang="nl-BE" sz="1650" b="1" noProof="0" dirty="0"/>
              <a:t>nachtwerk</a:t>
            </a:r>
            <a:r>
              <a:rPr lang="nl-BE" sz="1650" noProof="0" dirty="0"/>
              <a:t>, winkels open tot 21.00 uur en 22.00 uur in het weekend, uitbreiding van het werken op zondag in de handel</a:t>
            </a:r>
          </a:p>
          <a:p>
            <a:pPr marL="457200" lvl="0" indent="-333375" algn="l" rtl="0">
              <a:spcBef>
                <a:spcPts val="0"/>
              </a:spcBef>
              <a:spcAft>
                <a:spcPts val="0"/>
              </a:spcAft>
              <a:buSzPts val="1650"/>
              <a:buChar char="●"/>
            </a:pPr>
            <a:r>
              <a:rPr lang="nl-BE" sz="1650" b="1" noProof="0" dirty="0"/>
              <a:t>Afschaffing van premies voor nachtwerk </a:t>
            </a:r>
            <a:r>
              <a:rPr lang="nl-BE" sz="1650" noProof="0" dirty="0"/>
              <a:t>voor diensten tussen 20.00 en 23.00 uur in bepaalde sectoren</a:t>
            </a:r>
          </a:p>
          <a:p>
            <a:pPr marL="457200" lvl="0" indent="-333375" algn="l" rtl="0">
              <a:spcBef>
                <a:spcPts val="0"/>
              </a:spcBef>
              <a:spcAft>
                <a:spcPts val="0"/>
              </a:spcAft>
              <a:buSzPts val="1650"/>
              <a:buChar char="●"/>
            </a:pPr>
            <a:r>
              <a:rPr lang="nl-BE" sz="1650" noProof="0" dirty="0"/>
              <a:t>Beperking van de opzegtermijn tot 52 weken en herinvoering van de proefperiode</a:t>
            </a:r>
          </a:p>
          <a:p>
            <a:pPr marL="457200" lvl="0" indent="-333375" algn="l" rtl="0">
              <a:spcBef>
                <a:spcPts val="0"/>
              </a:spcBef>
              <a:spcAft>
                <a:spcPts val="0"/>
              </a:spcAft>
              <a:buSzPts val="1650"/>
              <a:buChar char="●"/>
            </a:pPr>
            <a:r>
              <a:rPr lang="nl-BE" sz="1650" noProof="0" dirty="0"/>
              <a:t>360 </a:t>
            </a:r>
            <a:r>
              <a:rPr lang="nl-BE" sz="1650" b="1" noProof="0" dirty="0"/>
              <a:t>uur </a:t>
            </a:r>
            <a:r>
              <a:rPr lang="nl-BE" sz="1650" noProof="0" dirty="0"/>
              <a:t>"vrijwillige" </a:t>
            </a:r>
            <a:r>
              <a:rPr lang="nl-BE" sz="1650" b="1" noProof="0" dirty="0"/>
              <a:t>overuren, </a:t>
            </a:r>
            <a:r>
              <a:rPr lang="nl-BE" sz="1650" noProof="0" dirty="0"/>
              <a:t>waarvan 240 uur zonder toeslag, zonder compensatie, met bruto = netto (450 uur in de horeca) </a:t>
            </a:r>
          </a:p>
          <a:p>
            <a:pPr marL="457200" lvl="0" indent="-333375" algn="l" rtl="0">
              <a:spcBef>
                <a:spcPts val="0"/>
              </a:spcBef>
              <a:spcAft>
                <a:spcPts val="0"/>
              </a:spcAft>
              <a:buSzPts val="1650"/>
              <a:buChar char="●"/>
            </a:pPr>
            <a:r>
              <a:rPr lang="nl-BE" sz="1650" b="1" noProof="0" dirty="0"/>
              <a:t>Accordeonwerkroosters</a:t>
            </a:r>
          </a:p>
          <a:p>
            <a:pPr marL="457200" lvl="0" indent="-333375" algn="l" rtl="0">
              <a:spcBef>
                <a:spcPts val="0"/>
              </a:spcBef>
              <a:spcAft>
                <a:spcPts val="0"/>
              </a:spcAft>
              <a:buSzPts val="1650"/>
              <a:buChar char="●"/>
            </a:pPr>
            <a:r>
              <a:rPr lang="nl-BE" sz="1650" noProof="0" dirty="0"/>
              <a:t>Uitbreiding van flexi-jobs en studenten- en uitzendbanen voor onbepaalde tijd</a:t>
            </a:r>
          </a:p>
          <a:p>
            <a:pPr marL="457200" lvl="0" indent="0" algn="l" rtl="0">
              <a:spcBef>
                <a:spcPts val="1200"/>
              </a:spcBef>
              <a:spcAft>
                <a:spcPts val="1200"/>
              </a:spcAft>
              <a:buNone/>
            </a:pPr>
            <a:r>
              <a:rPr lang="nl-BE" sz="1650" noProof="0" dirty="0">
                <a:solidFill>
                  <a:srgbClr val="FF0000"/>
                </a:solidFill>
              </a:rPr>
              <a:t>De hervorming van de werkloosheid zal werknemers ertoe aanzetten om deze onzekere banen te aanvaarden en zal druk uitoefenen op de arbeidsomstandigheden van alle werknemers</a:t>
            </a:r>
          </a:p>
        </p:txBody>
      </p:sp>
      <p:pic>
        <p:nvPicPr>
          <p:cNvPr id="101" name="Google Shape;101;p18" title="commune.png"/>
          <p:cNvPicPr preferRelativeResize="0"/>
          <p:nvPr/>
        </p:nvPicPr>
        <p:blipFill>
          <a:blip r:embed="rId3">
            <a:alphaModFix/>
          </a:blip>
          <a:stretch>
            <a:fillRect/>
          </a:stretch>
        </p:blipFill>
        <p:spPr>
          <a:xfrm>
            <a:off x="2422234" y="4399059"/>
            <a:ext cx="2363644" cy="572700"/>
          </a:xfrm>
          <a:prstGeom prst="rect">
            <a:avLst/>
          </a:prstGeom>
          <a:noFill/>
          <a:ln>
            <a:noFill/>
          </a:ln>
        </p:spPr>
      </p:pic>
      <p:pic>
        <p:nvPicPr>
          <p:cNvPr id="102" name="Google Shape;102;p18" title="colere.png"/>
          <p:cNvPicPr preferRelativeResize="0"/>
          <p:nvPr/>
        </p:nvPicPr>
        <p:blipFill>
          <a:blip r:embed="rId4">
            <a:alphaModFix/>
          </a:blip>
          <a:stretch>
            <a:fillRect/>
          </a:stretch>
        </p:blipFill>
        <p:spPr>
          <a:xfrm>
            <a:off x="4785878" y="4399048"/>
            <a:ext cx="1844050" cy="628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b="1" noProof="0" dirty="0"/>
              <a:t>Het voorbeeld van de handel, een vrouwelijke sector met onvrijwillige deeltijdse banen en lage lonen</a:t>
            </a:r>
          </a:p>
          <a:p>
            <a:pPr marL="0" lvl="0" indent="0" algn="l" rtl="0">
              <a:spcBef>
                <a:spcPts val="0"/>
              </a:spcBef>
              <a:spcAft>
                <a:spcPts val="0"/>
              </a:spcAft>
              <a:buClr>
                <a:schemeClr val="dk1"/>
              </a:buClr>
              <a:buSzPct val="39285"/>
              <a:buFont typeface="Arial"/>
              <a:buNone/>
            </a:pPr>
            <a:endParaRPr lang="nl-BE" b="1" noProof="0" dirty="0"/>
          </a:p>
          <a:p>
            <a:pPr marL="0" lvl="0" indent="0" algn="l" rtl="0">
              <a:spcBef>
                <a:spcPts val="0"/>
              </a:spcBef>
              <a:spcAft>
                <a:spcPts val="0"/>
              </a:spcAft>
              <a:buNone/>
            </a:pPr>
            <a:endParaRPr lang="nl-BE" b="1" noProof="0" dirty="0"/>
          </a:p>
        </p:txBody>
      </p:sp>
      <p:sp>
        <p:nvSpPr>
          <p:cNvPr id="108" name="Google Shape;108;p19"/>
          <p:cNvSpPr txBox="1">
            <a:spLocks noGrp="1"/>
          </p:cNvSpPr>
          <p:nvPr>
            <p:ph type="body" idx="1"/>
          </p:nvPr>
        </p:nvSpPr>
        <p:spPr>
          <a:xfrm>
            <a:off x="311700" y="1381650"/>
            <a:ext cx="8389200" cy="3487500"/>
          </a:xfrm>
          <a:prstGeom prst="rect">
            <a:avLst/>
          </a:prstGeom>
        </p:spPr>
        <p:txBody>
          <a:bodyPr spcFirstLastPara="1" wrap="square" lIns="91425" tIns="91425" rIns="91425" bIns="91425" anchor="t" anchorCtr="0">
            <a:normAutofit/>
          </a:bodyPr>
          <a:lstStyle/>
          <a:p>
            <a:pPr marL="457200" lvl="0" indent="-327025" algn="l" rtl="0">
              <a:lnSpc>
                <a:spcPct val="95000"/>
              </a:lnSpc>
              <a:spcBef>
                <a:spcPts val="0"/>
              </a:spcBef>
              <a:spcAft>
                <a:spcPts val="0"/>
              </a:spcAft>
              <a:buSzPts val="1550"/>
              <a:buChar char="●"/>
            </a:pPr>
            <a:r>
              <a:rPr lang="nl-BE" sz="1550" b="1" noProof="0" dirty="0" err="1"/>
              <a:t>Amina</a:t>
            </a:r>
            <a:r>
              <a:rPr lang="nl-BE" sz="1550" noProof="0" dirty="0"/>
              <a:t>, verkoopster, variabele werktijden van 30 uur per week. </a:t>
            </a:r>
          </a:p>
          <a:p>
            <a:pPr marL="457200" lvl="0" indent="0" algn="l" rtl="0">
              <a:lnSpc>
                <a:spcPct val="95000"/>
              </a:lnSpc>
              <a:spcBef>
                <a:spcPts val="1200"/>
              </a:spcBef>
              <a:spcAft>
                <a:spcPts val="0"/>
              </a:spcAft>
              <a:buNone/>
            </a:pPr>
            <a:endParaRPr lang="nl-BE" sz="1550" noProof="0" dirty="0"/>
          </a:p>
          <a:p>
            <a:pPr marL="457200" lvl="0" indent="0" algn="l" rtl="0">
              <a:lnSpc>
                <a:spcPct val="95000"/>
              </a:lnSpc>
              <a:spcBef>
                <a:spcPts val="1200"/>
              </a:spcBef>
              <a:spcAft>
                <a:spcPts val="1200"/>
              </a:spcAft>
              <a:buNone/>
            </a:pPr>
            <a:endParaRPr lang="nl-BE" sz="1550" noProof="0" dirty="0"/>
          </a:p>
        </p:txBody>
      </p:sp>
      <p:pic>
        <p:nvPicPr>
          <p:cNvPr id="109" name="Google Shape;109;p19" title="commune.png"/>
          <p:cNvPicPr preferRelativeResize="0"/>
          <p:nvPr/>
        </p:nvPicPr>
        <p:blipFill>
          <a:blip r:embed="rId3">
            <a:alphaModFix/>
          </a:blip>
          <a:stretch>
            <a:fillRect/>
          </a:stretch>
        </p:blipFill>
        <p:spPr>
          <a:xfrm>
            <a:off x="2208359" y="4568884"/>
            <a:ext cx="2363644" cy="572700"/>
          </a:xfrm>
          <a:prstGeom prst="rect">
            <a:avLst/>
          </a:prstGeom>
          <a:noFill/>
          <a:ln>
            <a:noFill/>
          </a:ln>
        </p:spPr>
      </p:pic>
      <p:pic>
        <p:nvPicPr>
          <p:cNvPr id="110" name="Google Shape;110;p19" title="colere.png"/>
          <p:cNvPicPr preferRelativeResize="0"/>
          <p:nvPr/>
        </p:nvPicPr>
        <p:blipFill>
          <a:blip r:embed="rId4">
            <a:alphaModFix/>
          </a:blip>
          <a:stretch>
            <a:fillRect/>
          </a:stretch>
        </p:blipFill>
        <p:spPr>
          <a:xfrm>
            <a:off x="4660316" y="4512799"/>
            <a:ext cx="1844050" cy="628775"/>
          </a:xfrm>
          <a:prstGeom prst="rect">
            <a:avLst/>
          </a:prstGeom>
          <a:noFill/>
          <a:ln>
            <a:noFill/>
          </a:ln>
        </p:spPr>
      </p:pic>
      <p:graphicFrame>
        <p:nvGraphicFramePr>
          <p:cNvPr id="111" name="Google Shape;111;p19"/>
          <p:cNvGraphicFramePr/>
          <p:nvPr>
            <p:extLst>
              <p:ext uri="{D42A27DB-BD31-4B8C-83A1-F6EECF244321}">
                <p14:modId xmlns:p14="http://schemas.microsoft.com/office/powerpoint/2010/main" val="3998347458"/>
              </p:ext>
            </p:extLst>
          </p:nvPr>
        </p:nvGraphicFramePr>
        <p:xfrm>
          <a:off x="443100" y="1662435"/>
          <a:ext cx="8292175" cy="2925930"/>
        </p:xfrm>
        <a:graphic>
          <a:graphicData uri="http://schemas.openxmlformats.org/drawingml/2006/table">
            <a:tbl>
              <a:tblPr>
                <a:noFill/>
                <a:tableStyleId>{1E0A5352-DA4C-4EFF-A954-57922014E085}</a:tableStyleId>
              </a:tblPr>
              <a:tblGrid>
                <a:gridCol w="1966225">
                  <a:extLst>
                    <a:ext uri="{9D8B030D-6E8A-4147-A177-3AD203B41FA5}">
                      <a16:colId xmlns:a16="http://schemas.microsoft.com/office/drawing/2014/main" val="20000"/>
                    </a:ext>
                  </a:extLst>
                </a:gridCol>
                <a:gridCol w="3070375">
                  <a:extLst>
                    <a:ext uri="{9D8B030D-6E8A-4147-A177-3AD203B41FA5}">
                      <a16:colId xmlns:a16="http://schemas.microsoft.com/office/drawing/2014/main" val="20001"/>
                    </a:ext>
                  </a:extLst>
                </a:gridCol>
                <a:gridCol w="3255575">
                  <a:extLst>
                    <a:ext uri="{9D8B030D-6E8A-4147-A177-3AD203B41FA5}">
                      <a16:colId xmlns:a16="http://schemas.microsoft.com/office/drawing/2014/main" val="20002"/>
                    </a:ext>
                  </a:extLst>
                </a:gridCol>
              </a:tblGrid>
              <a:tr h="289450">
                <a:tc>
                  <a:txBody>
                    <a:bodyPr/>
                    <a:lstStyle/>
                    <a:p>
                      <a:pPr marL="0" lvl="0" indent="0" algn="l" rtl="0">
                        <a:spcBef>
                          <a:spcPts val="0"/>
                        </a:spcBef>
                        <a:spcAft>
                          <a:spcPts val="0"/>
                        </a:spcAft>
                        <a:buNone/>
                      </a:pPr>
                      <a:endParaRPr lang="nl-BE" sz="1200" noProof="0" dirty="0">
                        <a:solidFill>
                          <a:schemeClr val="dk2"/>
                        </a:solidFill>
                      </a:endParaRPr>
                    </a:p>
                  </a:txBody>
                  <a:tcPr marL="91425" marR="91425" marT="91425" marB="91425"/>
                </a:tc>
                <a:tc>
                  <a:txBody>
                    <a:bodyPr/>
                    <a:lstStyle/>
                    <a:p>
                      <a:pPr marL="0" lvl="0" indent="0" algn="l" rtl="0">
                        <a:spcBef>
                          <a:spcPts val="0"/>
                        </a:spcBef>
                        <a:spcAft>
                          <a:spcPts val="0"/>
                        </a:spcAft>
                        <a:buNone/>
                      </a:pPr>
                      <a:r>
                        <a:rPr lang="nl-BE" sz="1200" b="1" noProof="0" dirty="0">
                          <a:solidFill>
                            <a:schemeClr val="dk2"/>
                          </a:solidFill>
                        </a:rPr>
                        <a:t>Vóór Arizona</a:t>
                      </a:r>
                    </a:p>
                  </a:txBody>
                  <a:tcPr marL="91425" marR="91425" marT="91425" marB="91425"/>
                </a:tc>
                <a:tc>
                  <a:txBody>
                    <a:bodyPr/>
                    <a:lstStyle/>
                    <a:p>
                      <a:pPr marL="0" lvl="0" indent="0" algn="l" rtl="0">
                        <a:spcBef>
                          <a:spcPts val="0"/>
                        </a:spcBef>
                        <a:spcAft>
                          <a:spcPts val="0"/>
                        </a:spcAft>
                        <a:buNone/>
                      </a:pPr>
                      <a:r>
                        <a:rPr lang="nl-BE" sz="1200" b="1" noProof="0" dirty="0">
                          <a:solidFill>
                            <a:schemeClr val="dk2"/>
                          </a:solidFill>
                        </a:rPr>
                        <a:t>Na Arizona</a:t>
                      </a:r>
                    </a:p>
                  </a:txBody>
                  <a:tcPr marL="91425" marR="91425" marT="91425" marB="91425"/>
                </a:tc>
                <a:extLst>
                  <a:ext uri="{0D108BD9-81ED-4DB2-BD59-A6C34878D82A}">
                    <a16:rowId xmlns:a16="http://schemas.microsoft.com/office/drawing/2014/main" val="10000"/>
                  </a:ext>
                </a:extLst>
              </a:tr>
              <a:tr h="289450">
                <a:tc>
                  <a:txBody>
                    <a:bodyPr/>
                    <a:lstStyle/>
                    <a:p>
                      <a:pPr marL="0" lvl="0" indent="0" algn="l" rtl="0">
                        <a:spcBef>
                          <a:spcPts val="0"/>
                        </a:spcBef>
                        <a:spcAft>
                          <a:spcPts val="0"/>
                        </a:spcAft>
                        <a:buNone/>
                      </a:pPr>
                      <a:r>
                        <a:rPr lang="nl-BE" sz="1200" b="1" noProof="0" dirty="0">
                          <a:solidFill>
                            <a:schemeClr val="dk2"/>
                          </a:solidFill>
                        </a:rPr>
                        <a:t>Verlenging van de werktijd tijdens feestdagen en uitverkoop</a:t>
                      </a:r>
                    </a:p>
                  </a:txBody>
                  <a:tcPr marL="91425" marR="91425" marT="91425" marB="91425"/>
                </a:tc>
                <a:tc>
                  <a:txBody>
                    <a:bodyPr/>
                    <a:lstStyle/>
                    <a:p>
                      <a:pPr marL="0" lvl="0" indent="0" algn="l" rtl="0">
                        <a:spcBef>
                          <a:spcPts val="0"/>
                        </a:spcBef>
                        <a:spcAft>
                          <a:spcPts val="0"/>
                        </a:spcAft>
                        <a:buNone/>
                      </a:pPr>
                      <a:r>
                        <a:rPr lang="nl-BE" sz="1200" noProof="0" dirty="0">
                          <a:solidFill>
                            <a:schemeClr val="dk2"/>
                          </a:solidFill>
                        </a:rPr>
                        <a:t>Via een aanvulling op de arbeidsovereenkomst: 36 uur/week gedurende 2 maanden</a:t>
                      </a:r>
                    </a:p>
                  </a:txBody>
                  <a:tcPr marL="91425" marR="91425" marT="91425" marB="91425"/>
                </a:tc>
                <a:tc>
                  <a:txBody>
                    <a:bodyPr/>
                    <a:lstStyle/>
                    <a:p>
                      <a:pPr marL="0" lvl="0" indent="0" algn="l" rtl="0">
                        <a:spcBef>
                          <a:spcPts val="0"/>
                        </a:spcBef>
                        <a:spcAft>
                          <a:spcPts val="0"/>
                        </a:spcAft>
                        <a:buNone/>
                      </a:pPr>
                      <a:r>
                        <a:rPr lang="nl-BE" sz="1200" noProof="0" dirty="0">
                          <a:solidFill>
                            <a:schemeClr val="dk2"/>
                          </a:solidFill>
                        </a:rPr>
                        <a:t>Via de </a:t>
                      </a:r>
                      <a:r>
                        <a:rPr lang="nl-BE" sz="1200" noProof="0" dirty="0" err="1">
                          <a:solidFill>
                            <a:schemeClr val="dk2"/>
                          </a:solidFill>
                        </a:rPr>
                        <a:t>annualisering</a:t>
                      </a:r>
                      <a:r>
                        <a:rPr lang="nl-BE" sz="1200" noProof="0" dirty="0">
                          <a:solidFill>
                            <a:schemeClr val="dk2"/>
                          </a:solidFill>
                        </a:rPr>
                        <a:t> van de werktijd: 50 uur/week gedurende 2 maanden, daarna 10 uur/week gedurende 2 maanden</a:t>
                      </a:r>
                    </a:p>
                  </a:txBody>
                  <a:tcPr marL="91425" marR="91425" marT="91425" marB="91425"/>
                </a:tc>
                <a:extLst>
                  <a:ext uri="{0D108BD9-81ED-4DB2-BD59-A6C34878D82A}">
                    <a16:rowId xmlns:a16="http://schemas.microsoft.com/office/drawing/2014/main" val="10001"/>
                  </a:ext>
                </a:extLst>
              </a:tr>
              <a:tr h="289450">
                <a:tc>
                  <a:txBody>
                    <a:bodyPr/>
                    <a:lstStyle/>
                    <a:p>
                      <a:pPr marL="0" lvl="0" indent="0" algn="l" rtl="0">
                        <a:spcBef>
                          <a:spcPts val="0"/>
                        </a:spcBef>
                        <a:spcAft>
                          <a:spcPts val="0"/>
                        </a:spcAft>
                        <a:buNone/>
                      </a:pPr>
                      <a:r>
                        <a:rPr lang="nl-BE" sz="1200" b="1" noProof="0" dirty="0">
                          <a:solidFill>
                            <a:schemeClr val="dk2"/>
                          </a:solidFill>
                        </a:rPr>
                        <a:t>Salaris</a:t>
                      </a:r>
                    </a:p>
                  </a:txBody>
                  <a:tcPr marL="91425" marR="91425" marT="91425" marB="91425"/>
                </a:tc>
                <a:tc>
                  <a:txBody>
                    <a:bodyPr/>
                    <a:lstStyle/>
                    <a:p>
                      <a:pPr marL="0" lvl="0" indent="0" algn="l" rtl="0">
                        <a:spcBef>
                          <a:spcPts val="0"/>
                        </a:spcBef>
                        <a:spcAft>
                          <a:spcPts val="0"/>
                        </a:spcAft>
                        <a:buNone/>
                      </a:pPr>
                      <a:r>
                        <a:rPr lang="nl-BE" sz="1200" noProof="0" dirty="0">
                          <a:solidFill>
                            <a:schemeClr val="dk2"/>
                          </a:solidFill>
                        </a:rPr>
                        <a:t>Verhoging van het loon naar 36 uur gedurende 2 maanden</a:t>
                      </a:r>
                    </a:p>
                  </a:txBody>
                  <a:tcPr marL="91425" marR="91425" marT="91425" marB="91425"/>
                </a:tc>
                <a:tc>
                  <a:txBody>
                    <a:bodyPr/>
                    <a:lstStyle/>
                    <a:p>
                      <a:pPr marL="0" lvl="0" indent="0" algn="l" rtl="0">
                        <a:spcBef>
                          <a:spcPts val="0"/>
                        </a:spcBef>
                        <a:spcAft>
                          <a:spcPts val="0"/>
                        </a:spcAft>
                        <a:buNone/>
                      </a:pPr>
                      <a:r>
                        <a:rPr lang="nl-BE" sz="1200" noProof="0" dirty="0">
                          <a:solidFill>
                            <a:schemeClr val="dk2"/>
                          </a:solidFill>
                        </a:rPr>
                        <a:t>Salaris van 30 uur/week gedurende het hele jaar</a:t>
                      </a:r>
                    </a:p>
                  </a:txBody>
                  <a:tcPr marL="91425" marR="91425" marT="91425" marB="91425"/>
                </a:tc>
                <a:extLst>
                  <a:ext uri="{0D108BD9-81ED-4DB2-BD59-A6C34878D82A}">
                    <a16:rowId xmlns:a16="http://schemas.microsoft.com/office/drawing/2014/main" val="10002"/>
                  </a:ext>
                </a:extLst>
              </a:tr>
              <a:tr h="289450">
                <a:tc>
                  <a:txBody>
                    <a:bodyPr/>
                    <a:lstStyle/>
                    <a:p>
                      <a:pPr marL="0" lvl="0" indent="0" algn="l" rtl="0">
                        <a:spcBef>
                          <a:spcPts val="0"/>
                        </a:spcBef>
                        <a:spcAft>
                          <a:spcPts val="0"/>
                        </a:spcAft>
                        <a:buNone/>
                      </a:pPr>
                      <a:r>
                        <a:rPr lang="nl-BE" sz="1200" b="1" noProof="0" dirty="0">
                          <a:solidFill>
                            <a:schemeClr val="dk2"/>
                          </a:solidFill>
                        </a:rPr>
                        <a:t>Overeenkomst</a:t>
                      </a:r>
                    </a:p>
                  </a:txBody>
                  <a:tcPr marL="91425" marR="91425" marT="91425" marB="91425"/>
                </a:tc>
                <a:tc>
                  <a:txBody>
                    <a:bodyPr/>
                    <a:lstStyle/>
                    <a:p>
                      <a:pPr marL="0" lvl="0" indent="0" algn="l" rtl="0">
                        <a:spcBef>
                          <a:spcPts val="0"/>
                        </a:spcBef>
                        <a:spcAft>
                          <a:spcPts val="0"/>
                        </a:spcAft>
                        <a:buNone/>
                      </a:pPr>
                      <a:r>
                        <a:rPr lang="nl-BE" sz="1200" noProof="0" dirty="0">
                          <a:solidFill>
                            <a:schemeClr val="dk2"/>
                          </a:solidFill>
                        </a:rPr>
                        <a:t>De instemming van </a:t>
                      </a:r>
                      <a:r>
                        <a:rPr lang="nl-BE" sz="1200" noProof="0" dirty="0" err="1">
                          <a:solidFill>
                            <a:schemeClr val="dk2"/>
                          </a:solidFill>
                        </a:rPr>
                        <a:t>Amina</a:t>
                      </a:r>
                      <a:r>
                        <a:rPr lang="nl-BE" sz="1200" noProof="0" dirty="0">
                          <a:solidFill>
                            <a:schemeClr val="dk2"/>
                          </a:solidFill>
                        </a:rPr>
                        <a:t> is vereist voor elke aanvullende overeenkomst</a:t>
                      </a:r>
                    </a:p>
                  </a:txBody>
                  <a:tcPr marL="91425" marR="91425" marT="91425" marB="91425"/>
                </a:tc>
                <a:tc>
                  <a:txBody>
                    <a:bodyPr/>
                    <a:lstStyle/>
                    <a:p>
                      <a:pPr marL="0" lvl="0" indent="0" algn="l" rtl="0">
                        <a:spcBef>
                          <a:spcPts val="0"/>
                        </a:spcBef>
                        <a:spcAft>
                          <a:spcPts val="0"/>
                        </a:spcAft>
                        <a:buNone/>
                      </a:pPr>
                      <a:r>
                        <a:rPr lang="nl-BE" sz="1200" noProof="0" dirty="0">
                          <a:solidFill>
                            <a:schemeClr val="dk2"/>
                          </a:solidFill>
                        </a:rPr>
                        <a:t>Als </a:t>
                      </a:r>
                      <a:r>
                        <a:rPr lang="nl-BE" sz="1200" noProof="0" dirty="0" err="1">
                          <a:solidFill>
                            <a:schemeClr val="dk2"/>
                          </a:solidFill>
                        </a:rPr>
                        <a:t>Amina</a:t>
                      </a:r>
                      <a:r>
                        <a:rPr lang="nl-BE" sz="1200" noProof="0" dirty="0">
                          <a:solidFill>
                            <a:schemeClr val="dk2"/>
                          </a:solidFill>
                        </a:rPr>
                        <a:t> de jaarovereenkomst ondertekent, worden haar werktijden haar opgelegd</a:t>
                      </a:r>
                    </a:p>
                  </a:txBody>
                  <a:tcPr marL="91425" marR="91425" marT="91425" marB="91425"/>
                </a:tc>
                <a:extLst>
                  <a:ext uri="{0D108BD9-81ED-4DB2-BD59-A6C34878D82A}">
                    <a16:rowId xmlns:a16="http://schemas.microsoft.com/office/drawing/2014/main" val="10003"/>
                  </a:ext>
                </a:extLst>
              </a:tr>
              <a:tr h="289450">
                <a:tc>
                  <a:txBody>
                    <a:bodyPr/>
                    <a:lstStyle/>
                    <a:p>
                      <a:pPr marL="0" lvl="0" indent="0" algn="l" rtl="0">
                        <a:spcBef>
                          <a:spcPts val="0"/>
                        </a:spcBef>
                        <a:spcAft>
                          <a:spcPts val="0"/>
                        </a:spcAft>
                        <a:buNone/>
                      </a:pPr>
                      <a:r>
                        <a:rPr lang="nl-BE" sz="1200" b="1" noProof="0" dirty="0">
                          <a:solidFill>
                            <a:schemeClr val="dk2"/>
                          </a:solidFill>
                        </a:rPr>
                        <a:t>Avonduren</a:t>
                      </a:r>
                    </a:p>
                  </a:txBody>
                  <a:tcPr marL="91425" marR="91425" marT="91425" marB="91425"/>
                </a:tc>
                <a:tc>
                  <a:txBody>
                    <a:bodyPr/>
                    <a:lstStyle/>
                    <a:p>
                      <a:pPr marL="0" lvl="0" indent="0" algn="l" rtl="0">
                        <a:spcBef>
                          <a:spcPts val="0"/>
                        </a:spcBef>
                        <a:spcAft>
                          <a:spcPts val="0"/>
                        </a:spcAft>
                        <a:buNone/>
                      </a:pPr>
                      <a:r>
                        <a:rPr lang="nl-BE" sz="1200" noProof="0" dirty="0">
                          <a:solidFill>
                            <a:schemeClr val="dk2"/>
                          </a:solidFill>
                        </a:rPr>
                        <a:t>Ze eindigt om 20.00 uur op vrijdag en zaterdag</a:t>
                      </a:r>
                    </a:p>
                  </a:txBody>
                  <a:tcPr marL="91425" marR="91425" marT="91425" marB="91425"/>
                </a:tc>
                <a:tc>
                  <a:txBody>
                    <a:bodyPr/>
                    <a:lstStyle/>
                    <a:p>
                      <a:pPr marL="0" lvl="0" indent="0" algn="l" rtl="0">
                        <a:spcBef>
                          <a:spcPts val="0"/>
                        </a:spcBef>
                        <a:spcAft>
                          <a:spcPts val="0"/>
                        </a:spcAft>
                        <a:buNone/>
                      </a:pPr>
                      <a:r>
                        <a:rPr lang="nl-BE" sz="1200" noProof="0" dirty="0">
                          <a:solidFill>
                            <a:schemeClr val="dk2"/>
                          </a:solidFill>
                        </a:rPr>
                        <a:t>Ze eindigt om 22 uur op vrijdag en zaterdag zonder nachtpremies</a:t>
                      </a: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pic>
        <p:nvPicPr>
          <p:cNvPr id="116" name="Google Shape;116;p20" title="commune.png"/>
          <p:cNvPicPr preferRelativeResize="0"/>
          <p:nvPr/>
        </p:nvPicPr>
        <p:blipFill>
          <a:blip r:embed="rId3">
            <a:alphaModFix/>
          </a:blip>
          <a:stretch>
            <a:fillRect/>
          </a:stretch>
        </p:blipFill>
        <p:spPr>
          <a:xfrm>
            <a:off x="2618272" y="4512809"/>
            <a:ext cx="2363644" cy="572700"/>
          </a:xfrm>
          <a:prstGeom prst="rect">
            <a:avLst/>
          </a:prstGeom>
          <a:noFill/>
          <a:ln>
            <a:noFill/>
          </a:ln>
        </p:spPr>
      </p:pic>
      <p:pic>
        <p:nvPicPr>
          <p:cNvPr id="117" name="Google Shape;117;p20" title="colere.png"/>
          <p:cNvPicPr preferRelativeResize="0"/>
          <p:nvPr/>
        </p:nvPicPr>
        <p:blipFill>
          <a:blip r:embed="rId4">
            <a:alphaModFix/>
          </a:blip>
          <a:stretch>
            <a:fillRect/>
          </a:stretch>
        </p:blipFill>
        <p:spPr>
          <a:xfrm>
            <a:off x="5073753" y="4512799"/>
            <a:ext cx="1844050" cy="628775"/>
          </a:xfrm>
          <a:prstGeom prst="rect">
            <a:avLst/>
          </a:prstGeom>
          <a:noFill/>
          <a:ln>
            <a:noFill/>
          </a:ln>
        </p:spPr>
      </p:pic>
      <p:pic>
        <p:nvPicPr>
          <p:cNvPr id="118" name="Google Shape;118;p20"/>
          <p:cNvPicPr preferRelativeResize="0"/>
          <p:nvPr/>
        </p:nvPicPr>
        <p:blipFill>
          <a:blip r:embed="rId5">
            <a:alphaModFix/>
          </a:blip>
          <a:stretch>
            <a:fillRect/>
          </a:stretch>
        </p:blipFill>
        <p:spPr>
          <a:xfrm>
            <a:off x="2098700" y="359675"/>
            <a:ext cx="4552501" cy="4065925"/>
          </a:xfrm>
          <a:prstGeom prst="rect">
            <a:avLst/>
          </a:prstGeom>
          <a:noFill/>
          <a:ln>
            <a:noFill/>
          </a:ln>
        </p:spPr>
      </p:pic>
      <p:sp>
        <p:nvSpPr>
          <p:cNvPr id="119" name="Google Shape;119;p20"/>
          <p:cNvSpPr txBox="1"/>
          <p:nvPr/>
        </p:nvSpPr>
        <p:spPr>
          <a:xfrm>
            <a:off x="-2444800" y="1379450"/>
            <a:ext cx="7538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nl-BE" sz="1800" noProof="0" dirty="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275850" y="1582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nl-BE" noProof="0" dirty="0"/>
              <a:t>De verborgen logica achter de hervormingen in Arizona</a:t>
            </a:r>
          </a:p>
        </p:txBody>
      </p:sp>
      <p:sp>
        <p:nvSpPr>
          <p:cNvPr id="125" name="Google Shape;125;p21"/>
          <p:cNvSpPr txBox="1">
            <a:spLocks noGrp="1"/>
          </p:cNvSpPr>
          <p:nvPr>
            <p:ph type="body" idx="1"/>
          </p:nvPr>
        </p:nvSpPr>
        <p:spPr>
          <a:xfrm>
            <a:off x="311700" y="770625"/>
            <a:ext cx="8520600" cy="4166700"/>
          </a:xfrm>
          <a:prstGeom prst="rect">
            <a:avLst/>
          </a:prstGeom>
        </p:spPr>
        <p:txBody>
          <a:bodyPr spcFirstLastPara="1" wrap="square" lIns="91425" tIns="91425" rIns="91425" bIns="91425" anchor="t" anchorCtr="0">
            <a:normAutofit fontScale="92500" lnSpcReduction="20000"/>
          </a:bodyPr>
          <a:lstStyle/>
          <a:p>
            <a:pPr marL="457200" lvl="0" indent="-325755" algn="l" rtl="0">
              <a:spcBef>
                <a:spcPts val="0"/>
              </a:spcBef>
              <a:spcAft>
                <a:spcPts val="0"/>
              </a:spcAft>
              <a:buClr>
                <a:srgbClr val="FF0000"/>
              </a:buClr>
              <a:buSzPct val="100000"/>
              <a:buAutoNum type="arabicParenR"/>
            </a:pPr>
            <a:r>
              <a:rPr lang="nl-BE" b="1" noProof="0" dirty="0">
                <a:solidFill>
                  <a:srgbClr val="FF0000"/>
                </a:solidFill>
              </a:rPr>
              <a:t>Zoveel mogelijk mensen dwingen om het even welke baan te accepteren</a:t>
            </a:r>
          </a:p>
          <a:p>
            <a:pPr marL="457200" lvl="0" indent="-325755" algn="l" rtl="0">
              <a:spcBef>
                <a:spcPts val="0"/>
              </a:spcBef>
              <a:spcAft>
                <a:spcPts val="0"/>
              </a:spcAft>
              <a:buSzPct val="100000"/>
              <a:buChar char="-"/>
            </a:pPr>
            <a:r>
              <a:rPr lang="nl-BE" noProof="0" dirty="0"/>
              <a:t>Uitsluiting van werkloosheidsuitkeringen en beperking van de uitkeringen in de tijd</a:t>
            </a:r>
          </a:p>
          <a:p>
            <a:pPr marL="457200" lvl="0" indent="-325755" algn="l" rtl="0">
              <a:spcBef>
                <a:spcPts val="0"/>
              </a:spcBef>
              <a:spcAft>
                <a:spcPts val="0"/>
              </a:spcAft>
              <a:buSzPct val="100000"/>
              <a:buChar char="-"/>
            </a:pPr>
            <a:r>
              <a:rPr lang="nl-BE" noProof="0" dirty="0"/>
              <a:t>Sancties voor langdurig zieken </a:t>
            </a:r>
          </a:p>
          <a:p>
            <a:pPr marL="457200" lvl="0" indent="-325755" algn="l" rtl="0">
              <a:spcBef>
                <a:spcPts val="0"/>
              </a:spcBef>
              <a:spcAft>
                <a:spcPts val="0"/>
              </a:spcAft>
              <a:buSzPct val="100000"/>
              <a:buChar char="-"/>
            </a:pPr>
            <a:r>
              <a:rPr lang="nl-BE" noProof="0" dirty="0"/>
              <a:t>Geen indexering van pensioenen en verlaging van uitkeringen (via afschaffing van de welzijnsuitkering)</a:t>
            </a:r>
          </a:p>
          <a:p>
            <a:pPr marL="457200" lvl="0" indent="-325755" algn="l" rtl="0">
              <a:spcBef>
                <a:spcPts val="0"/>
              </a:spcBef>
              <a:spcAft>
                <a:spcPts val="0"/>
              </a:spcAft>
              <a:buClr>
                <a:srgbClr val="FF0000"/>
              </a:buClr>
              <a:buSzPct val="100000"/>
              <a:buAutoNum type="arabicParenR"/>
            </a:pPr>
            <a:r>
              <a:rPr lang="nl-BE" b="1" noProof="0" dirty="0">
                <a:solidFill>
                  <a:srgbClr val="FF0000"/>
                </a:solidFill>
              </a:rPr>
              <a:t>Werkgevers een maximum aan "goedkope" werknemers garanderen </a:t>
            </a:r>
          </a:p>
          <a:p>
            <a:pPr marL="457200" lvl="0" indent="-325755" algn="l" rtl="0">
              <a:spcBef>
                <a:spcPts val="0"/>
              </a:spcBef>
              <a:spcAft>
                <a:spcPts val="0"/>
              </a:spcAft>
              <a:buSzPct val="100000"/>
              <a:buChar char="-"/>
            </a:pPr>
            <a:r>
              <a:rPr lang="nl-BE" noProof="0" dirty="0"/>
              <a:t>Ervoor zorgen dat er zoveel mogelijk mensen beschikbaar zijn* op de arbeidsmarkt, zodat werkgevers hen met elkaar kunnen laten concurreren en uiteindelijk de lonen kunnen verlagen.</a:t>
            </a:r>
          </a:p>
          <a:p>
            <a:pPr marL="457200" lvl="0" indent="-325755" algn="l" rtl="0">
              <a:spcBef>
                <a:spcPts val="0"/>
              </a:spcBef>
              <a:spcAft>
                <a:spcPts val="0"/>
              </a:spcAft>
              <a:buSzPct val="100000"/>
              <a:buChar char="-"/>
            </a:pPr>
            <a:r>
              <a:rPr lang="nl-BE" noProof="0" dirty="0"/>
              <a:t>* = wanhopig en bereid om alle arbeidsvoorwaarden te accepteren om niet in armoede te vervallen</a:t>
            </a:r>
          </a:p>
          <a:p>
            <a:pPr marL="457200" lvl="0" indent="-325755" algn="l" rtl="0">
              <a:spcBef>
                <a:spcPts val="0"/>
              </a:spcBef>
              <a:spcAft>
                <a:spcPts val="0"/>
              </a:spcAft>
              <a:buClr>
                <a:srgbClr val="FF0000"/>
              </a:buClr>
              <a:buSzPct val="100000"/>
              <a:buAutoNum type="arabicParenR"/>
            </a:pPr>
            <a:r>
              <a:rPr lang="nl-BE" b="1" noProof="0" dirty="0">
                <a:solidFill>
                  <a:srgbClr val="FF0000"/>
                </a:solidFill>
              </a:rPr>
              <a:t>Werknemers MEER laten werken (zonder hun loon te verhogen)</a:t>
            </a:r>
          </a:p>
          <a:p>
            <a:pPr marL="457200" lvl="0" indent="-325755" algn="l" rtl="0">
              <a:spcBef>
                <a:spcPts val="0"/>
              </a:spcBef>
              <a:spcAft>
                <a:spcPts val="0"/>
              </a:spcAft>
              <a:buSzPct val="100000"/>
              <a:buChar char="-"/>
            </a:pPr>
            <a:r>
              <a:rPr lang="nl-BE" noProof="0" dirty="0"/>
              <a:t>Langer laten werken (via pensioenhervorming)</a:t>
            </a:r>
          </a:p>
          <a:p>
            <a:pPr marL="457200" lvl="0" indent="-325755" algn="l" rtl="0">
              <a:spcBef>
                <a:spcPts val="0"/>
              </a:spcBef>
              <a:spcAft>
                <a:spcPts val="0"/>
              </a:spcAft>
              <a:buSzPct val="100000"/>
              <a:buChar char="-"/>
            </a:pPr>
            <a:r>
              <a:rPr lang="nl-BE" noProof="0" dirty="0"/>
              <a:t>Overuren vergemakkelijken</a:t>
            </a:r>
          </a:p>
          <a:p>
            <a:pPr marL="457200" lvl="0" indent="-325755" algn="l" rtl="0">
              <a:spcBef>
                <a:spcPts val="0"/>
              </a:spcBef>
              <a:spcAft>
                <a:spcPts val="0"/>
              </a:spcAft>
              <a:buSzPct val="100000"/>
              <a:buChar char="-"/>
            </a:pPr>
            <a:r>
              <a:rPr lang="nl-BE" noProof="0" dirty="0"/>
              <a:t>Vergemakkelijken van nachtwerk</a:t>
            </a:r>
          </a:p>
          <a:p>
            <a:pPr marL="457200" lvl="0" indent="-325755" algn="l" rtl="0">
              <a:spcBef>
                <a:spcPts val="0"/>
              </a:spcBef>
              <a:spcAft>
                <a:spcPts val="0"/>
              </a:spcAft>
              <a:buSzPct val="100000"/>
              <a:buChar char="-"/>
            </a:pPr>
            <a:r>
              <a:rPr lang="nl-BE" noProof="0" dirty="0"/>
              <a:t>Uitbreiding van flexijobs en studentenjobs</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7105</Words>
  <Application>Microsoft Office PowerPoint</Application>
  <PresentationFormat>On-screen Show (16:9)</PresentationFormat>
  <Paragraphs>365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Simple Light</vt:lpstr>
      <vt:lpstr>De Arizona-regering:  analyse </vt:lpstr>
      <vt:lpstr>Massale aanval op de sociale zekerheid</vt:lpstr>
      <vt:lpstr>PowerPoint Presentation</vt:lpstr>
      <vt:lpstr>Massale aanval op de sociale zekerheid</vt:lpstr>
      <vt:lpstr>Loonstop en beperking van de indexering</vt:lpstr>
      <vt:lpstr>Hyperflexibiliteit en toenemende onzekerheid op de arbeidsmarkt </vt:lpstr>
      <vt:lpstr>Het voorbeeld van de handel, een vrouwelijke sector met onvrijwillige deeltijdse banen en lage lonen  </vt:lpstr>
      <vt:lpstr>PowerPoint Presentation</vt:lpstr>
      <vt:lpstr>De verborgen logica achter de hervormingen in Arizona</vt:lpstr>
      <vt:lpstr>Een onevenredige en ongerechtvaardigde inspanning</vt:lpstr>
      <vt:lpstr>De begroting van Arizona is geen onvermijdelijkheid </vt:lpstr>
      <vt:lpstr>Palestina: ontoereikende maatregelen terwijl de genocide doorgaat</vt:lpstr>
      <vt:lpstr>Een repressief migratiebeleid dat indruist tegen fundamentele mensenrechten</vt:lpstr>
      <vt:lpstr>Antidemocratische en autoritaire regeringen</vt:lpstr>
      <vt:lpstr>Alomtegenwoordige bezuinigingen in de Federatie Wallonië-Brussel</vt:lpstr>
      <vt:lpstr>Bevestigde minachting voor de klimaatcrisis </vt:lpstr>
      <vt:lpstr>We laten ons niet doen!</vt:lpstr>
      <vt:lpstr>Behaalde overwinningen: </vt:lpstr>
      <vt:lpstr>We laten ons niet doen!</vt:lpstr>
      <vt:lpstr>Discussie</vt:lpstr>
      <vt:lpstr>Bronnen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Gouvernement Arizona :  décryptage </dc:title>
  <cp:keywords>, docId:597DE9FC3CE3956F33DD00AE108C62AD</cp:keywords>
  <cp:lastModifiedBy>Unknown User</cp:lastModifiedBy>
  <cp:revision>5</cp:revision>
  <dcterms:modified xsi:type="dcterms:W3CDTF">2026-02-16T15:03:43Z</dcterms:modified>
</cp:coreProperties>
</file>