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5" r:id="rId22"/>
    <p:sldId id="276" r:id="rId23"/>
  </p:sldIdLst>
  <p:sldSz cx="9144000" cy="5143500" type="screen16x9"/>
  <p:notesSz cx="6858000" cy="9144000"/>
  <p:embeddedFontLst>
    <p:embeddedFont>
      <p:font typeface="Impact" panose="020B0806030902050204" pitchFamily="34" charset="0"/>
      <p:regular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isse van Tichel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0A5352-DA4C-4EFF-A954-57922014E085}">
  <a:tblStyle styleId="{1E0A5352-DA4C-4EFF-A954-57922014E0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12" autoAdjust="0"/>
  </p:normalViewPr>
  <p:slideViewPr>
    <p:cSldViewPr snapToGrid="0">
      <p:cViewPr varScale="1">
        <p:scale>
          <a:sx n="95" d="100"/>
          <a:sy n="95" d="100"/>
        </p:scale>
        <p:origin x="109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enktankminerva.be/analyse/budgetalternati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ligueur.be/article/gratuite-scolaire-ou-pa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rtbf.be/article/fin-de-la-gratuite-des-fournitures-scolaires-en-federation-wallonie-bruxelles-enjeux-et-repercussions-11614795"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lacsc.be/cne/campagnes/cne-arizon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auvio.rtbf.be/media/les-cles-les-cles-3399878" TargetMode="External"/><Relationship Id="rId13" Type="http://schemas.openxmlformats.org/officeDocument/2006/relationships/hyperlink" Target="https://www.econospheres.be/" TargetMode="External"/><Relationship Id="rId18" Type="http://schemas.openxmlformats.org/officeDocument/2006/relationships/hyperlink" Target="https://www.cire.be/publication/decryptage-gouvernement-arizona-2-4-sejour-regroupement-familial/" TargetMode="External"/><Relationship Id="rId3" Type="http://schemas.openxmlformats.org/officeDocument/2006/relationships/hyperlink" Target="https://www.lacsc.be/docs/default-source/acv-csc-docsitemap/6000-centrales/6550-cne/6570-actualites/6590-campagnes/arizona/tract-202512---lutte-contre-l-arizona---le-fruit-de-nos-actions-et-ce-qu-il-reste-a-bloquer.pdf?sfvrsn=89d44dda_1" TargetMode="External"/><Relationship Id="rId21" Type="http://schemas.openxmlformats.org/officeDocument/2006/relationships/hyperlink" Target="https://www.cire.be/publication/premieres-mesures-arizona-en-matiere-dasile-et-de-migration/" TargetMode="External"/><Relationship Id="rId7" Type="http://schemas.openxmlformats.org/officeDocument/2006/relationships/hyperlink" Target="https://auvio.rtbf.be/media/les-cles-les-cles-3403352" TargetMode="External"/><Relationship Id="rId12" Type="http://schemas.openxmlformats.org/officeDocument/2006/relationships/hyperlink" Target="https://www.facebook.com/people/Cash-Cash-Sardine/61585778144492/" TargetMode="External"/><Relationship Id="rId17" Type="http://schemas.openxmlformats.org/officeDocument/2006/relationships/hyperlink" Target="https://www.cire.be/publication/decryptage-gouvernement-arizona-1-4-accueil-protection/" TargetMode="External"/><Relationship Id="rId2" Type="http://schemas.openxmlformats.org/officeDocument/2006/relationships/slide" Target="../slides/slide22.xml"/><Relationship Id="rId16" Type="http://schemas.openxmlformats.org/officeDocument/2006/relationships/hyperlink" Target="https://auvio.rtbf.be/media/les-cles-les-cles-3392499" TargetMode="External"/><Relationship Id="rId20" Type="http://schemas.openxmlformats.org/officeDocument/2006/relationships/hyperlink" Target="https://www.cire.be/publication/decryptage-gouvernement-arizona-4-4-sejour-irregulier-politique-de-retour/" TargetMode="External"/><Relationship Id="rId1" Type="http://schemas.openxmlformats.org/officeDocument/2006/relationships/notesMaster" Target="../notesMasters/notesMaster1.xml"/><Relationship Id="rId6" Type="http://schemas.openxmlformats.org/officeDocument/2006/relationships/hyperlink" Target="https://coalitionsante.be/analyse-de-laccord-du-gouvernement-arizona/" TargetMode="External"/><Relationship Id="rId11" Type="http://schemas.openxmlformats.org/officeDocument/2006/relationships/hyperlink" Target="https://www.instagram.com/cashcashsardine" TargetMode="External"/><Relationship Id="rId5" Type="http://schemas.openxmlformats.org/officeDocument/2006/relationships/hyperlink" Target="https://www.revuepolitique.be/decoder-larizona-1-4-austerite-budgetaire-et-competitivite/" TargetMode="External"/><Relationship Id="rId15" Type="http://schemas.openxmlformats.org/officeDocument/2006/relationships/hyperlink" Target="https://www.revuepolitique.be/decoder-larizona-3-4-un-neoliberalisme-aux-accents-autoritaires/" TargetMode="External"/><Relationship Id="rId10" Type="http://schemas.openxmlformats.org/officeDocument/2006/relationships/hyperlink" Target="https://auvio.rtbf.be/media/les-cles-les-cles-3413144" TargetMode="External"/><Relationship Id="rId19" Type="http://schemas.openxmlformats.org/officeDocument/2006/relationships/hyperlink" Target="https://www.cire.be/publication/decryptage-gouvernement-arizona-3-4-aide-sociale-integration-nationalite/" TargetMode="External"/><Relationship Id="rId4" Type="http://schemas.openxmlformats.org/officeDocument/2006/relationships/hyperlink" Target="https://www.revuepolitique.be/decoder-larizona-2-4-la-marchandisation-acceleree-de-la-securite-sociale/" TargetMode="External"/><Relationship Id="rId9" Type="http://schemas.openxmlformats.org/officeDocument/2006/relationships/hyperlink" Target="https://auvio.rtbf.be/media/les-cles-les-cles-3407988" TargetMode="External"/><Relationship Id="rId14" Type="http://schemas.openxmlformats.org/officeDocument/2006/relationships/hyperlink" Target="https://www.revuepolitique.be/decoder-larizona-4-4-energie-ecologie-et-mobilite-les-oubliees-du-gouvernemen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81b9cc93a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81b9cc93a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t>Taxe sur les plus-value </a:t>
            </a:r>
            <a:endParaRPr b="1" dirty="0"/>
          </a:p>
          <a:p>
            <a:pPr marL="457200" lvl="0" indent="-298450" algn="l" rtl="0">
              <a:spcBef>
                <a:spcPts val="0"/>
              </a:spcBef>
              <a:spcAft>
                <a:spcPts val="0"/>
              </a:spcAft>
              <a:buSzPts val="1100"/>
              <a:buChar char="●"/>
            </a:pPr>
            <a:r>
              <a:rPr lang="fr" dirty="0"/>
              <a:t>Les plus-value ne sont pas taxées pour le moment en Belgique, c’est-à-dire que, quand on achète des actions d’une entreprise et qu’on les revend 4 ans plus tard plus cher, on n’est pas taxé sur la plus-value réalisée. </a:t>
            </a:r>
            <a:endParaRPr dirty="0"/>
          </a:p>
          <a:p>
            <a:pPr marL="457200" lvl="0" indent="-298450" algn="l" rtl="0">
              <a:spcBef>
                <a:spcPts val="0"/>
              </a:spcBef>
              <a:spcAft>
                <a:spcPts val="0"/>
              </a:spcAft>
              <a:buSzPts val="1100"/>
              <a:buChar char="●"/>
            </a:pPr>
            <a:r>
              <a:rPr lang="fr" dirty="0"/>
              <a:t>Elle aurait pu rapporter 4 milliards mais elle a été vidée de son contenu et est facilement contournable</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fr" b="1" dirty="0"/>
              <a:t>Diminution d’impôt sur les salaires </a:t>
            </a:r>
            <a:endParaRPr b="1" dirty="0"/>
          </a:p>
          <a:p>
            <a:pPr marL="457200" lvl="0" indent="-298450" algn="l" rtl="0">
              <a:spcBef>
                <a:spcPts val="0"/>
              </a:spcBef>
              <a:spcAft>
                <a:spcPts val="0"/>
              </a:spcAft>
              <a:buSzPts val="1100"/>
              <a:buChar char="●"/>
            </a:pPr>
            <a:r>
              <a:rPr lang="fr" dirty="0"/>
              <a:t>Pour faire simple, l’idée est d’étendre la première tranche de l’IPP qui est taxée à 0%</a:t>
            </a:r>
            <a:endParaRPr dirty="0"/>
          </a:p>
          <a:p>
            <a:pPr marL="457200" lvl="0" indent="-298450" algn="l" rtl="0">
              <a:spcBef>
                <a:spcPts val="0"/>
              </a:spcBef>
              <a:spcAft>
                <a:spcPts val="0"/>
              </a:spcAft>
              <a:buSzPts val="1100"/>
              <a:buChar char="●"/>
            </a:pPr>
            <a:r>
              <a:rPr lang="fr" dirty="0"/>
              <a:t>Cette mesure bénéficie à tous les travailleurs qu’ils soient riches ou pauvres et coûte très cher à l’Etat belge. </a:t>
            </a:r>
            <a:endParaRPr dirty="0"/>
          </a:p>
          <a:p>
            <a:pPr marL="457200" lvl="0" indent="-298450" algn="l" rtl="0">
              <a:spcBef>
                <a:spcPts val="0"/>
              </a:spcBef>
              <a:spcAft>
                <a:spcPts val="0"/>
              </a:spcAft>
              <a:buSzPts val="1100"/>
              <a:buChar char="●"/>
            </a:pPr>
            <a:r>
              <a:rPr lang="fr" dirty="0"/>
              <a:t>La mesure est prévue en fin de législature. Dans le budget voté en novembre, elle a déjà été reportée de 2029 à 2030 pour économiser 1 milliard. Elle ne verra probablement pas le jour. </a:t>
            </a:r>
            <a:endParaRPr dirty="0"/>
          </a:p>
          <a:p>
            <a:pPr marL="0" lvl="0" indent="0" algn="l" rtl="0">
              <a:spcBef>
                <a:spcPts val="0"/>
              </a:spcBef>
              <a:spcAft>
                <a:spcPts val="0"/>
              </a:spcAft>
              <a:buNone/>
            </a:pPr>
            <a:endParaRPr sz="800" dirty="0"/>
          </a:p>
          <a:p>
            <a:pPr marL="0" lvl="0" indent="0" algn="l" rtl="0">
              <a:spcBef>
                <a:spcPts val="0"/>
              </a:spcBef>
              <a:spcAft>
                <a:spcPts val="0"/>
              </a:spcAft>
              <a:buNone/>
            </a:pPr>
            <a:r>
              <a:rPr lang="fr" b="1" dirty="0"/>
              <a:t>Réductions de cotisations sociales patronales </a:t>
            </a:r>
            <a:endParaRPr b="1" dirty="0"/>
          </a:p>
          <a:p>
            <a:pPr marL="457200" lvl="0" indent="-298450" algn="l" rtl="0">
              <a:spcBef>
                <a:spcPts val="0"/>
              </a:spcBef>
              <a:spcAft>
                <a:spcPts val="0"/>
              </a:spcAft>
              <a:buSzPts val="1100"/>
              <a:buChar char="●"/>
            </a:pPr>
            <a:r>
              <a:rPr lang="fr" dirty="0"/>
              <a:t>Depuis 30 ans, les cotisations sociales patronales (payées par l’employeur) ne cessent de diminuer. Les recettes de cotisations sociales patronales passent de 12% du PIB en 1995 à 9% du PIB en 2023. </a:t>
            </a:r>
            <a:endParaRPr dirty="0"/>
          </a:p>
          <a:p>
            <a:pPr marL="457200" lvl="0" indent="-298450" algn="l" rtl="0">
              <a:spcBef>
                <a:spcPts val="0"/>
              </a:spcBef>
              <a:spcAft>
                <a:spcPts val="0"/>
              </a:spcAft>
              <a:buSzPts val="1100"/>
              <a:buChar char="●"/>
            </a:pPr>
            <a:r>
              <a:rPr lang="fr" dirty="0"/>
              <a:t>L’Arizona octroie une nouvelle diminution sur les bas et moyen salaires qui va entraîner 1,2 milliards de recettes en moins pour la sécurité sociale. </a:t>
            </a:r>
            <a:endParaRPr dirty="0"/>
          </a:p>
          <a:p>
            <a:pPr marL="457200" lvl="0" indent="-298450" algn="l" rtl="0">
              <a:spcBef>
                <a:spcPts val="0"/>
              </a:spcBef>
              <a:spcAft>
                <a:spcPts val="0"/>
              </a:spcAft>
              <a:buSzPts val="1100"/>
              <a:buChar char="●"/>
            </a:pPr>
            <a:r>
              <a:rPr lang="fr" dirty="0"/>
              <a:t>Les salaires sont gelés mais le coût salarial pour l’employeur, lui, diminue avec cette nouvelle réduction de cotisation.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 b="1" dirty="0"/>
              <a:t>Suppression de la réduction d’impôt pour les chômeurs </a:t>
            </a:r>
            <a:endParaRPr b="1" dirty="0"/>
          </a:p>
          <a:p>
            <a:pPr marL="457200" lvl="0" indent="-298450" algn="l" rtl="0">
              <a:spcBef>
                <a:spcPts val="0"/>
              </a:spcBef>
              <a:spcAft>
                <a:spcPts val="0"/>
              </a:spcAft>
              <a:buSzPts val="1100"/>
              <a:buChar char="●"/>
            </a:pPr>
            <a:r>
              <a:rPr lang="fr" dirty="0"/>
              <a:t>La mesure est purement idéologique. C’est un micro gain pour l’Etat et une grosse perte pour le chômeur.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 b="1" dirty="0"/>
              <a:t>Hausse de la TVA et des accises </a:t>
            </a:r>
            <a:endParaRPr b="1" dirty="0"/>
          </a:p>
          <a:p>
            <a:pPr marL="457200" lvl="0" indent="-298450" algn="l" rtl="0">
              <a:spcBef>
                <a:spcPts val="0"/>
              </a:spcBef>
              <a:spcAft>
                <a:spcPts val="0"/>
              </a:spcAft>
              <a:buSzPts val="1100"/>
              <a:buChar char="●"/>
            </a:pPr>
            <a:r>
              <a:rPr lang="fr" dirty="0">
                <a:solidFill>
                  <a:schemeClr val="dk1"/>
                </a:solidFill>
              </a:rPr>
              <a:t>Les hausses de TVA concernent notamment des produits non-écologiques (pesticides) mais aussi d’autres biens sans justification écologique (culture, location de logements meublés et campings, sport). </a:t>
            </a:r>
            <a:endParaRPr dirty="0">
              <a:solidFill>
                <a:schemeClr val="dk1"/>
              </a:solidFill>
            </a:endParaRPr>
          </a:p>
          <a:p>
            <a:pPr marL="457200" lvl="0" indent="-298450" algn="l" rtl="0">
              <a:spcBef>
                <a:spcPts val="0"/>
              </a:spcBef>
              <a:spcAft>
                <a:spcPts val="0"/>
              </a:spcAft>
              <a:buSzPts val="1100"/>
              <a:buChar char="●"/>
            </a:pPr>
            <a:r>
              <a:rPr lang="fr" dirty="0"/>
              <a:t>La TVA et les accises touchent davantage les ménages à bas revenus qui allouent une partie plus importante de leurs revenus à la consommation. Ce sont des impôts dégressifs, contrairement aux autres rentrées fiscales. </a:t>
            </a:r>
            <a:endParaRPr dirty="0"/>
          </a:p>
          <a:p>
            <a:pPr marL="457200" lvl="0" indent="-298450" algn="l" rtl="0">
              <a:spcBef>
                <a:spcPts val="0"/>
              </a:spcBef>
              <a:spcAft>
                <a:spcPts val="0"/>
              </a:spcAft>
              <a:buSzPts val="1100"/>
              <a:buChar char="●"/>
            </a:pPr>
            <a:r>
              <a:rPr lang="fr" dirty="0"/>
              <a:t>C’est donc idéologique d’augmenter la TVA et les accises et pas les taxes sur le capital, le patrimoine ou les entreprises qui touchent davantage les plus riches.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 b="1" dirty="0"/>
              <a:t>Budget très peu crédibles </a:t>
            </a:r>
            <a:endParaRPr b="1" dirty="0"/>
          </a:p>
          <a:p>
            <a:pPr marL="457200" lvl="0" indent="-298450" algn="l" rtl="0">
              <a:spcBef>
                <a:spcPts val="0"/>
              </a:spcBef>
              <a:spcAft>
                <a:spcPts val="0"/>
              </a:spcAft>
              <a:buSzPts val="1100"/>
              <a:buChar char="●"/>
            </a:pPr>
            <a:r>
              <a:rPr lang="fr" dirty="0"/>
              <a:t>Les effets retours des politiques prises dans la sécurité sociale et sur le marché du travail sont largement surestimés. On espère que les mesures créent énormément d’emplois et rapportent 8 milliards de recettes !! </a:t>
            </a:r>
            <a:endParaRPr dirty="0"/>
          </a:p>
          <a:p>
            <a:pPr marL="457200" lvl="0" indent="-298450" algn="l" rtl="0">
              <a:spcBef>
                <a:spcPts val="0"/>
              </a:spcBef>
              <a:spcAft>
                <a:spcPts val="0"/>
              </a:spcAft>
              <a:buSzPts val="1100"/>
              <a:buChar char="●"/>
            </a:pPr>
            <a:r>
              <a:rPr lang="fr" dirty="0"/>
              <a:t>Or, l’emploi dépend avant tout de l’investissement des entreprises et des perspectives de ventes. Etant donné que l’Arizona va précariser de nombreux belges, on peut douter que les perspectives éonomiques belges soient particulièrement bonnes les prochaines années. </a:t>
            </a:r>
            <a:endParaRPr dirty="0"/>
          </a:p>
          <a:p>
            <a:pPr marL="457200" lvl="0" indent="-298450" algn="l" rtl="0">
              <a:spcBef>
                <a:spcPts val="0"/>
              </a:spcBef>
              <a:spcAft>
                <a:spcPts val="0"/>
              </a:spcAft>
              <a:buSzPts val="1100"/>
              <a:buChar char="●"/>
            </a:pPr>
            <a:r>
              <a:rPr lang="fr" dirty="0"/>
              <a:t>Les mesures de l’Arizona ne créent pas de l’emploi (il n’y a pas de plan d’investissement public par exemple). Elles flexibilisent le marché du travail et poussent de nombreux allocataires dans la précarité. Si elles créent de l’emploi, ce sera de l’emploi précaire, flexible, sans protection. Et de l’emploi qui contribue très peu au financement de l’Etat (flexijobs,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 b="1" dirty="0"/>
              <a:t>L’arizona ne vise pas à diminuer la dette.</a:t>
            </a:r>
            <a:r>
              <a:rPr lang="fr" dirty="0"/>
              <a:t> Les mesures ne sont pas crédibles : </a:t>
            </a:r>
            <a:endParaRPr dirty="0"/>
          </a:p>
          <a:p>
            <a:pPr marL="457200" lvl="0" indent="-298450" algn="l" rtl="0">
              <a:spcBef>
                <a:spcPts val="0"/>
              </a:spcBef>
              <a:spcAft>
                <a:spcPts val="0"/>
              </a:spcAft>
              <a:buSzPts val="1100"/>
              <a:buChar char="●"/>
            </a:pPr>
            <a:r>
              <a:rPr lang="fr" dirty="0"/>
              <a:t>L’austérité sur les dépenses sociales a montré, par le passé, son incapacité à réduire la dette car elle avait un impact trop négatif sur la croissance économique. Exemple: en Grèce, en Italie, en Espagne, la dette a explosé après la mise en place de politiques d’austérité en 2012. </a:t>
            </a:r>
            <a:endParaRPr dirty="0"/>
          </a:p>
          <a:p>
            <a:pPr marL="457200" lvl="0" indent="-298450" algn="l" rtl="0">
              <a:spcBef>
                <a:spcPts val="0"/>
              </a:spcBef>
              <a:spcAft>
                <a:spcPts val="0"/>
              </a:spcAft>
              <a:buSzPts val="1100"/>
              <a:buChar char="●"/>
            </a:pPr>
            <a:r>
              <a:rPr lang="fr" dirty="0"/>
              <a:t>Les effets retours sont largement surestimés</a:t>
            </a:r>
            <a:endParaRPr dirty="0"/>
          </a:p>
          <a:p>
            <a:pPr marL="457200" lvl="0" indent="-298450" algn="l" rtl="0">
              <a:spcBef>
                <a:spcPts val="0"/>
              </a:spcBef>
              <a:spcAft>
                <a:spcPts val="0"/>
              </a:spcAft>
              <a:buSzPts val="1100"/>
              <a:buChar char="●"/>
            </a:pPr>
            <a:r>
              <a:rPr lang="fr" dirty="0"/>
              <a:t>La dette ne va probablement pas diminuer et le gouvernement va ensuite encore utiliser cet argument pour justifier un nouveau round d’économies. </a:t>
            </a:r>
            <a:endParaRPr dirty="0"/>
          </a:p>
          <a:p>
            <a:pPr marL="457200" lvl="0" indent="-298450" algn="l" rtl="0">
              <a:spcBef>
                <a:spcPts val="0"/>
              </a:spcBef>
              <a:spcAft>
                <a:spcPts val="0"/>
              </a:spcAft>
              <a:buSzPts val="1100"/>
              <a:buChar char="●"/>
            </a:pPr>
            <a:r>
              <a:rPr lang="fr" dirty="0"/>
              <a:t>Le discours sur la dette est purement idéologique. Il est utiliser pour imposer des politiques qui démantèlent les acquis sociaux et accroissent les profits des entreprises. </a:t>
            </a:r>
            <a:endParaRPr dirty="0"/>
          </a:p>
          <a:p>
            <a:pPr marL="457200" lvl="0" indent="-298450" algn="l" rtl="0">
              <a:spcBef>
                <a:spcPts val="0"/>
              </a:spcBef>
              <a:spcAft>
                <a:spcPts val="0"/>
              </a:spcAft>
              <a:buSzPts val="1100"/>
              <a:buChar char="●"/>
            </a:pPr>
            <a:r>
              <a:rPr lang="fr" dirty="0"/>
              <a:t>La nécessité de réduire la dette est imposée par l’Europe. Cette nécessité doit être mise en question (mais ce n’est pas l’objet de cette présentation). Pour le moment, il n’y a pas encore lieu de s’inquiéter car la dette belge reste soutenable et désirable sur les marchés financiers. La dette est même nécessaire pour investir et mener les politiques sociales et écologiques tant nécessaires…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a08538ead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a08538ead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solidFill>
                  <a:schemeClr val="dk1"/>
                </a:solidFill>
              </a:rPr>
              <a:t>Le budget Arizona fait porter l’effort sur : </a:t>
            </a:r>
            <a:endParaRPr dirty="0">
              <a:solidFill>
                <a:schemeClr val="dk1"/>
              </a:solidFill>
            </a:endParaRPr>
          </a:p>
          <a:p>
            <a:pPr marL="457200" lvl="0" indent="-298450" algn="l" rtl="0">
              <a:spcBef>
                <a:spcPts val="0"/>
              </a:spcBef>
              <a:spcAft>
                <a:spcPts val="0"/>
              </a:spcAft>
              <a:buClr>
                <a:schemeClr val="dk1"/>
              </a:buClr>
              <a:buSzPts val="1100"/>
              <a:buChar char="-"/>
            </a:pPr>
            <a:r>
              <a:rPr lang="fr" dirty="0">
                <a:solidFill>
                  <a:schemeClr val="dk1"/>
                </a:solidFill>
              </a:rPr>
              <a:t>47% sur la sécurité sociale : pension (10%), santé (5%), chômage et maladie longue durée 18%), enveloppe bien-être et aides sociales (13%). </a:t>
            </a:r>
            <a:endParaRPr dirty="0">
              <a:solidFill>
                <a:schemeClr val="dk1"/>
              </a:solidFill>
            </a:endParaRPr>
          </a:p>
          <a:p>
            <a:pPr marL="457200" lvl="0" indent="-298450" algn="l" rtl="0">
              <a:spcBef>
                <a:spcPts val="0"/>
              </a:spcBef>
              <a:spcAft>
                <a:spcPts val="0"/>
              </a:spcAft>
              <a:buClr>
                <a:schemeClr val="dk1"/>
              </a:buClr>
              <a:buSzPts val="1100"/>
              <a:buChar char="-"/>
            </a:pPr>
            <a:r>
              <a:rPr lang="fr" dirty="0">
                <a:solidFill>
                  <a:schemeClr val="dk1"/>
                </a:solidFill>
              </a:rPr>
              <a:t>17% dans l’administration et des services publics </a:t>
            </a:r>
            <a:endParaRPr dirty="0">
              <a:solidFill>
                <a:schemeClr val="dk1"/>
              </a:solidFill>
            </a:endParaRPr>
          </a:p>
          <a:p>
            <a:pPr marL="457200" lvl="0" indent="-298450" algn="l" rtl="0">
              <a:spcBef>
                <a:spcPts val="0"/>
              </a:spcBef>
              <a:spcAft>
                <a:spcPts val="0"/>
              </a:spcAft>
              <a:buClr>
                <a:schemeClr val="dk1"/>
              </a:buClr>
              <a:buSzPts val="1100"/>
              <a:buChar char="-"/>
            </a:pPr>
            <a:r>
              <a:rPr lang="fr" dirty="0">
                <a:solidFill>
                  <a:schemeClr val="dk1"/>
                </a:solidFill>
              </a:rPr>
              <a:t>7% seulement sur les épaules les plus larges.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fr" dirty="0">
                <a:solidFill>
                  <a:schemeClr val="dk1"/>
                </a:solidFill>
              </a:rPr>
              <a:t>L’Arizona fait porter l’effort quasi exclusivement sur des coupes dans les dépenses alors que ce sont surtout les recettes fiscales qui ont diminué ces dernières années (et, essentiellement les recettes fiscales provenant des entreprises) : baisse de l’impôt des sociétés (de 33% à 25%), baisse des cotisations sociales patronales (de 32,4% à 25%), multiplication des contrats et avantages à faible impôts (flexijobs, jobs étudiants, avantages extralégaux, heures supplémentaires non taxées), explosion des sociétés de management qui paient beaucoup moins d’impôt que les salariés (environ 30% au lieu de 60% au total), explosion des subsides salariaux, etc. En 2025, par exemple, les recettes fiscales n’ont augmenté que d’1,9% alors que le PIB a augmenté de 3,6%... En 2024, les recettes fiscales ont diminué de 17,6 milliards par rapport à 2014, toutes choses égales par ailleurs; </a:t>
            </a:r>
            <a:endParaRPr dirty="0">
              <a:solidFill>
                <a:schemeClr val="dk1"/>
              </a:solidFill>
            </a:endParaRPr>
          </a:p>
          <a:p>
            <a:pPr marL="0" lvl="0" indent="0" algn="l" rtl="0">
              <a:spcBef>
                <a:spcPts val="0"/>
              </a:spcBef>
              <a:spcAft>
                <a:spcPts val="0"/>
              </a:spcAft>
              <a:buNone/>
            </a:pPr>
            <a:endParaRPr dirty="0">
              <a:solidFill>
                <a:srgbClr val="181818"/>
              </a:solidFill>
            </a:endParaRPr>
          </a:p>
          <a:p>
            <a:pPr marL="0" lvl="0" indent="0" algn="l" rtl="0">
              <a:spcBef>
                <a:spcPts val="0"/>
              </a:spcBef>
              <a:spcAft>
                <a:spcPts val="0"/>
              </a:spcAft>
              <a:buNone/>
            </a:pPr>
            <a:r>
              <a:rPr lang="fr" dirty="0">
                <a:solidFill>
                  <a:srgbClr val="181818"/>
                </a:solidFill>
              </a:rPr>
              <a:t>En outre, en Belgique, les revenus issus du capital (dividendes, loyers, plus-value) sont très peu taxés ce qui rend notre système fiscal dégressif : un belge moyen paie 42% d’impôts et de taxes sur l’ensemble de ses revenus, alors que le top 1% des plus fortunés ne paye qu’un taux effectif de 24%. </a:t>
            </a:r>
            <a:endParaRPr dirty="0">
              <a:solidFill>
                <a:srgbClr val="181818"/>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fr" dirty="0">
                <a:solidFill>
                  <a:schemeClr val="dk1"/>
                </a:solidFill>
              </a:rPr>
              <a:t>On aurait pu faire autrement et viser à réduire les distorsions citées ci-dessus : </a:t>
            </a:r>
            <a:endParaRPr dirty="0">
              <a:solidFill>
                <a:schemeClr val="dk1"/>
              </a:solidFill>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La globalisation des revenus pourrait rapporter 10 milliards d’euros. La globalisation des revenus consiste à taxer de la même manière tout revenu, qu’il provienne  d'un salaire, d'un patrimoine financier ou de revenus locatifs.</a:t>
            </a:r>
            <a:endParaRPr dirty="0">
              <a:solidFill>
                <a:schemeClr val="dk1"/>
              </a:solidFill>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Une taxe sur le patrimoine rapporterait entre 9 et 13 milliards d’euros - </a:t>
            </a:r>
            <a:r>
              <a:rPr lang="fr" sz="1050" dirty="0">
                <a:solidFill>
                  <a:srgbClr val="181818"/>
                </a:solidFill>
                <a:latin typeface="Roboto"/>
                <a:ea typeface="Roboto"/>
                <a:cs typeface="Roboto"/>
                <a:sym typeface="Roboto"/>
              </a:rPr>
              <a:t>Nous utilisons la proposition dite «1-2-3» qui consiste à taxer à 1% le patrimoine entre 1 et 2 millions d’€, 2% entre 2 et 3 millions et 3% au-delà. Nous ajoutons une exemption de la résidence principale de 1 million d’€ pour tous les ménages.</a:t>
            </a:r>
            <a:endParaRPr sz="1050" dirty="0">
              <a:solidFill>
                <a:srgbClr val="181818"/>
              </a:solidFill>
              <a:latin typeface="Roboto"/>
              <a:ea typeface="Roboto"/>
              <a:cs typeface="Roboto"/>
              <a:sym typeface="Roboto"/>
            </a:endParaRPr>
          </a:p>
          <a:p>
            <a:pPr marL="685800" lvl="0" indent="-295275" algn="l" rtl="0">
              <a:lnSpc>
                <a:spcPct val="115000"/>
              </a:lnSpc>
              <a:spcBef>
                <a:spcPts val="0"/>
              </a:spcBef>
              <a:spcAft>
                <a:spcPts val="0"/>
              </a:spcAft>
              <a:buClr>
                <a:srgbClr val="181818"/>
              </a:buClr>
              <a:buSzPts val="1050"/>
              <a:buFont typeface="Roboto"/>
              <a:buChar char="●"/>
            </a:pPr>
            <a:r>
              <a:rPr lang="fr" sz="1050" dirty="0">
                <a:solidFill>
                  <a:srgbClr val="181818"/>
                </a:solidFill>
                <a:latin typeface="Roboto"/>
                <a:ea typeface="Roboto"/>
                <a:cs typeface="Roboto"/>
                <a:sym typeface="Roboto"/>
              </a:rPr>
              <a:t>Rester au budget militaire de 2024 rapporterait 4 milliards. </a:t>
            </a:r>
            <a:endParaRPr sz="1050" dirty="0">
              <a:solidFill>
                <a:srgbClr val="181818"/>
              </a:solidFill>
              <a:latin typeface="Roboto"/>
              <a:ea typeface="Roboto"/>
              <a:cs typeface="Roboto"/>
              <a:sym typeface="Roboto"/>
            </a:endParaRPr>
          </a:p>
          <a:p>
            <a:pPr marL="685800" lvl="0" indent="-295275" algn="l" rtl="0">
              <a:lnSpc>
                <a:spcPct val="115000"/>
              </a:lnSpc>
              <a:spcBef>
                <a:spcPts val="0"/>
              </a:spcBef>
              <a:spcAft>
                <a:spcPts val="0"/>
              </a:spcAft>
              <a:buClr>
                <a:srgbClr val="181818"/>
              </a:buClr>
              <a:buSzPts val="1050"/>
              <a:buFont typeface="Roboto"/>
              <a:buChar char="●"/>
            </a:pPr>
            <a:r>
              <a:rPr lang="fr" sz="1050" dirty="0">
                <a:solidFill>
                  <a:srgbClr val="181818"/>
                </a:solidFill>
                <a:latin typeface="Roboto"/>
                <a:ea typeface="Roboto"/>
                <a:cs typeface="Roboto"/>
                <a:sym typeface="Roboto"/>
              </a:rPr>
              <a:t>Taxer les seconds pilier de pension comme les autres revenus du travail rapporterait 4 milliards </a:t>
            </a:r>
            <a:endParaRPr sz="1050" dirty="0">
              <a:solidFill>
                <a:srgbClr val="181818"/>
              </a:solidFill>
              <a:latin typeface="Roboto"/>
              <a:ea typeface="Roboto"/>
              <a:cs typeface="Roboto"/>
              <a:sym typeface="Roboto"/>
            </a:endParaRPr>
          </a:p>
          <a:p>
            <a:pPr marL="685800" lvl="0" indent="-295275" algn="l" rtl="0">
              <a:lnSpc>
                <a:spcPct val="115000"/>
              </a:lnSpc>
              <a:spcBef>
                <a:spcPts val="0"/>
              </a:spcBef>
              <a:spcAft>
                <a:spcPts val="0"/>
              </a:spcAft>
              <a:buClr>
                <a:srgbClr val="181818"/>
              </a:buClr>
              <a:buSzPts val="1050"/>
              <a:buFont typeface="Roboto"/>
              <a:buChar char="●"/>
            </a:pPr>
            <a:r>
              <a:rPr lang="fr" sz="1050" dirty="0">
                <a:solidFill>
                  <a:srgbClr val="181818"/>
                </a:solidFill>
                <a:latin typeface="Roboto"/>
                <a:ea typeface="Roboto"/>
                <a:cs typeface="Roboto"/>
                <a:sym typeface="Roboto"/>
              </a:rPr>
              <a:t>Supprimer certaines niches fiscales (subsides salariaux, RDT, régime favorable pour les footballeurs, imposer les géants du numériques) rapporterait à minima 3,3 milliards : (voir ici si besoin de plus de détails sur les niches fiscales concernées : </a:t>
            </a:r>
            <a:r>
              <a:rPr lang="fr" u="sng" dirty="0">
                <a:solidFill>
                  <a:schemeClr val="hlink"/>
                </a:solidFill>
                <a:hlinkClick r:id="rId3"/>
              </a:rPr>
              <a:t>Budget : trouver 40 milliards d’euros sans faire payer ceux qui ont peu — Denktank Minerva</a:t>
            </a:r>
            <a:r>
              <a:rPr lang="fr" sz="1050" dirty="0">
                <a:solidFill>
                  <a:srgbClr val="181818"/>
                </a:solidFill>
                <a:latin typeface="Roboto"/>
                <a:ea typeface="Roboto"/>
                <a:cs typeface="Roboto"/>
                <a:sym typeface="Roboto"/>
              </a:rPr>
              <a:t>, beaucoup de niches fiscales ne sont pas reprises ici car il n’y a pas de chiffrages officiels)</a:t>
            </a:r>
            <a:endParaRPr sz="1050" dirty="0">
              <a:solidFill>
                <a:srgbClr val="181818"/>
              </a:solidFill>
              <a:latin typeface="Roboto"/>
              <a:ea typeface="Roboto"/>
              <a:cs typeface="Roboto"/>
              <a:sym typeface="Roboto"/>
            </a:endParaRPr>
          </a:p>
          <a:p>
            <a:pPr marL="685800" lvl="0" indent="-295275" algn="l" rtl="0">
              <a:lnSpc>
                <a:spcPct val="115000"/>
              </a:lnSpc>
              <a:spcBef>
                <a:spcPts val="0"/>
              </a:spcBef>
              <a:spcAft>
                <a:spcPts val="0"/>
              </a:spcAft>
              <a:buClr>
                <a:srgbClr val="181818"/>
              </a:buClr>
              <a:buSzPts val="1050"/>
              <a:buFont typeface="Roboto"/>
              <a:buChar char="●"/>
            </a:pPr>
            <a:r>
              <a:rPr lang="fr" sz="1050" dirty="0">
                <a:solidFill>
                  <a:srgbClr val="181818"/>
                </a:solidFill>
                <a:latin typeface="Roboto"/>
                <a:ea typeface="Roboto"/>
                <a:cs typeface="Roboto"/>
                <a:sym typeface="Roboto"/>
              </a:rPr>
              <a:t>Imposer les plus-values sur action (lorsque vous revendez une action plus chère que vous ne l’avez acheter) à 30% pourrait rapporter jusque 4 milliards </a:t>
            </a:r>
            <a:endParaRPr sz="1050" dirty="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endParaRPr sz="1050" dirty="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r>
              <a:rPr lang="fr" sz="1050" dirty="0">
                <a:solidFill>
                  <a:srgbClr val="181818"/>
                </a:solidFill>
                <a:latin typeface="Roboto"/>
                <a:ea typeface="Roboto"/>
                <a:cs typeface="Roboto"/>
                <a:sym typeface="Roboto"/>
              </a:rPr>
              <a:t>Autres mesures non reprises dans le graphique: </a:t>
            </a:r>
            <a:endParaRPr sz="1050" dirty="0">
              <a:solidFill>
                <a:srgbClr val="181818"/>
              </a:solidFill>
              <a:latin typeface="Roboto"/>
              <a:ea typeface="Roboto"/>
              <a:cs typeface="Roboto"/>
              <a:sym typeface="Roboto"/>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Revenir au taux d’impôt des sociétés et de cotisations patronales avant le gouvernement Michel rapporterait environ 13 milliards </a:t>
            </a:r>
            <a:endParaRPr dirty="0">
              <a:solidFill>
                <a:schemeClr val="dk1"/>
              </a:solidFill>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Limiter les subsides salariaux inefficaces, qui représentent jusqu'à  52 milliards d’euros de dépenses publiques, permettrait de financer de nouveaux besoins </a:t>
            </a:r>
            <a:endParaRPr dirty="0">
              <a:solidFill>
                <a:schemeClr val="dk1"/>
              </a:solidFill>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Et, en Belgique, c’est près de 400 milliards d’euros qui quittent le pays pour aller vers des paradis fiscaux et qui ne sont pas taxés</a:t>
            </a:r>
            <a:endParaRPr dirty="0">
              <a:solidFill>
                <a:schemeClr val="dk1"/>
              </a:solidFill>
            </a:endParaRPr>
          </a:p>
          <a:p>
            <a:pPr marL="45720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fr" dirty="0">
                <a:solidFill>
                  <a:schemeClr val="dk1"/>
                </a:solidFill>
              </a:rPr>
              <a:t>Le budget de l’Arizona va chercher 15 milliards dans la santé, les pensions, les dépenses sociales, la baisse des salaires, les coupes dans les administrations publiques et la précarisation du travail. Nous voyons ici qu’on aurait pu éviter toutes les réformes de l’Arizona en allant chercher majoritairement l’argent là où il y en a. Et qu’on aurait pu, en plus, avec cet argent, financer de nouvelles politiques :  </a:t>
            </a:r>
            <a:endParaRPr dirty="0">
              <a:solidFill>
                <a:schemeClr val="dk1"/>
              </a:solidFill>
            </a:endParaRPr>
          </a:p>
          <a:p>
            <a:pPr marL="685800" lvl="0" indent="-298450" algn="l" rtl="0">
              <a:lnSpc>
                <a:spcPct val="115000"/>
              </a:lnSpc>
              <a:spcBef>
                <a:spcPts val="800"/>
              </a:spcBef>
              <a:spcAft>
                <a:spcPts val="0"/>
              </a:spcAft>
              <a:buClr>
                <a:schemeClr val="dk1"/>
              </a:buClr>
              <a:buSzPts val="1100"/>
              <a:buFont typeface="Arial"/>
              <a:buChar char="●"/>
            </a:pPr>
            <a:r>
              <a:rPr lang="fr" dirty="0">
                <a:solidFill>
                  <a:schemeClr val="dk1"/>
                </a:solidFill>
              </a:rPr>
              <a:t>La gratuité des transports en commun ne coûte que 0.5 milliards  </a:t>
            </a:r>
            <a:endParaRPr dirty="0">
              <a:solidFill>
                <a:schemeClr val="dk1"/>
              </a:solidFill>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Le retour à l’âge légal de la pension à 65 ans 2,2 milliards  </a:t>
            </a:r>
            <a:endParaRPr dirty="0">
              <a:solidFill>
                <a:schemeClr val="dk1"/>
              </a:solidFill>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L’augmentation de toutes les allocations sociales de 10% au-dessus du seuil de pauvreté 4.3 milliards  </a:t>
            </a:r>
            <a:endParaRPr dirty="0">
              <a:solidFill>
                <a:schemeClr val="dk1"/>
              </a:solidFill>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L’engagement de 16.500 infirmier.ères 1 milliard.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fr" dirty="0">
                <a:solidFill>
                  <a:schemeClr val="dk1"/>
                </a:solidFill>
              </a:rPr>
              <a:t>En outre, il reste nécessaire de critiquer les exigences européennes qui nous imposent de réduire la dette via l’austérité </a:t>
            </a:r>
            <a:endParaRPr dirty="0">
              <a:solidFill>
                <a:schemeClr val="dk1"/>
              </a:solidFill>
            </a:endParaRPr>
          </a:p>
          <a:p>
            <a:pPr marL="457200" lvl="0" indent="-298450" algn="l" rtl="0">
              <a:spcBef>
                <a:spcPts val="0"/>
              </a:spcBef>
              <a:spcAft>
                <a:spcPts val="0"/>
              </a:spcAft>
              <a:buClr>
                <a:schemeClr val="dk1"/>
              </a:buClr>
              <a:buSzPts val="1100"/>
              <a:buChar char="●"/>
            </a:pPr>
            <a:r>
              <a:rPr lang="fr" dirty="0">
                <a:solidFill>
                  <a:schemeClr val="dk1"/>
                </a:solidFill>
              </a:rPr>
              <a:t>Réduire la dette n’est pas nécessaire vu la soutenabilité de la dette belge actuelle. La dette est nécessaire pour investir. </a:t>
            </a:r>
            <a:endParaRPr dirty="0">
              <a:solidFill>
                <a:schemeClr val="dk1"/>
              </a:solidFill>
            </a:endParaRPr>
          </a:p>
          <a:p>
            <a:pPr marL="457200" lvl="0" indent="-298450" algn="l" rtl="0">
              <a:spcBef>
                <a:spcPts val="0"/>
              </a:spcBef>
              <a:spcAft>
                <a:spcPts val="0"/>
              </a:spcAft>
              <a:buClr>
                <a:schemeClr val="dk1"/>
              </a:buClr>
              <a:buSzPts val="1100"/>
              <a:buChar char="●"/>
            </a:pPr>
            <a:r>
              <a:rPr lang="fr" dirty="0">
                <a:solidFill>
                  <a:schemeClr val="dk1"/>
                </a:solidFill>
              </a:rPr>
              <a:t>Le faire via l’austérité dans les dépenses sociales est contre productif car cela freine nos revenus, on dépense moins et donc on participe moins à l’économie. Moins de croissance, c’est moins de recettes et une dette qui peut grossir. </a:t>
            </a: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80f0a031e9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80f0a031e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80f0a031e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80f0a031e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200" dirty="0">
                <a:solidFill>
                  <a:srgbClr val="595959"/>
                </a:solidFill>
              </a:rPr>
              <a:t>Durcissement du regroupement familial=</a:t>
            </a:r>
            <a:endParaRPr sz="1200" dirty="0">
              <a:solidFill>
                <a:srgbClr val="595959"/>
              </a:solidFill>
            </a:endParaRPr>
          </a:p>
          <a:p>
            <a:pPr marL="457200" lvl="0" indent="-304800" algn="l" rtl="0">
              <a:lnSpc>
                <a:spcPct val="115000"/>
              </a:lnSpc>
              <a:spcBef>
                <a:spcPts val="1200"/>
              </a:spcBef>
              <a:spcAft>
                <a:spcPts val="0"/>
              </a:spcAft>
              <a:buClr>
                <a:srgbClr val="595959"/>
              </a:buClr>
              <a:buSzPts val="1200"/>
              <a:buChar char="-"/>
            </a:pPr>
            <a:r>
              <a:rPr lang="fr" sz="1200" dirty="0">
                <a:solidFill>
                  <a:srgbClr val="595959"/>
                </a:solidFill>
              </a:rPr>
              <a:t>augmentation du montant des ressources  nécessaires au/à la regroupant·e</a:t>
            </a:r>
            <a:endParaRPr sz="1200" dirty="0">
              <a:solidFill>
                <a:srgbClr val="595959"/>
              </a:solidFill>
            </a:endParaRPr>
          </a:p>
          <a:p>
            <a:pPr marL="457200" lvl="0" indent="-304800" algn="l" rtl="0">
              <a:lnSpc>
                <a:spcPct val="115000"/>
              </a:lnSpc>
              <a:spcBef>
                <a:spcPts val="0"/>
              </a:spcBef>
              <a:spcAft>
                <a:spcPts val="0"/>
              </a:spcAft>
              <a:buClr>
                <a:srgbClr val="595959"/>
              </a:buClr>
              <a:buSzPts val="1200"/>
              <a:buChar char="-"/>
            </a:pPr>
            <a:r>
              <a:rPr lang="fr" sz="1200" dirty="0">
                <a:solidFill>
                  <a:srgbClr val="595959"/>
                </a:solidFill>
              </a:rPr>
              <a:t>La réduction (de 12 à 6 mois) du délai « sans conditions matérielles » pour le regroupement familial avec un·e réfugié·e</a:t>
            </a:r>
            <a:endParaRPr sz="1200" dirty="0">
              <a:solidFill>
                <a:srgbClr val="595959"/>
              </a:solidFill>
            </a:endParaRPr>
          </a:p>
          <a:p>
            <a:pPr marL="457200" lvl="0" indent="-304800" algn="l" rtl="0">
              <a:lnSpc>
                <a:spcPct val="115000"/>
              </a:lnSpc>
              <a:spcBef>
                <a:spcPts val="0"/>
              </a:spcBef>
              <a:spcAft>
                <a:spcPts val="0"/>
              </a:spcAft>
              <a:buClr>
                <a:srgbClr val="595959"/>
              </a:buClr>
              <a:buSzPts val="1200"/>
              <a:buChar char="-"/>
            </a:pPr>
            <a:r>
              <a:rPr lang="fr" sz="1200" dirty="0">
                <a:solidFill>
                  <a:srgbClr val="595959"/>
                </a:solidFill>
              </a:rPr>
              <a:t>La suppression de la période sans conditions pour les bénéficiaires de protection subsidiaire et l’introduction d’un délai d’attente de 2 ans</a:t>
            </a:r>
            <a:endParaRPr sz="1200" dirty="0">
              <a:solidFill>
                <a:srgbClr val="595959"/>
              </a:solidFill>
            </a:endParaRPr>
          </a:p>
          <a:p>
            <a:pPr marL="457200" lvl="0" indent="-304800" algn="l" rtl="0">
              <a:lnSpc>
                <a:spcPct val="115000"/>
              </a:lnSpc>
              <a:spcBef>
                <a:spcPts val="0"/>
              </a:spcBef>
              <a:spcAft>
                <a:spcPts val="0"/>
              </a:spcAft>
              <a:buClr>
                <a:srgbClr val="595959"/>
              </a:buClr>
              <a:buSzPts val="1200"/>
              <a:buChar char="-"/>
            </a:pPr>
            <a:r>
              <a:rPr lang="fr" sz="1200" dirty="0">
                <a:solidFill>
                  <a:srgbClr val="595959"/>
                </a:solidFill>
              </a:rPr>
              <a:t>La suppression de la possibilité de se regrouper avec leur famille pour les MENA (mineurs non accompagnés) qui bénéficient de la protection subsidiaire</a:t>
            </a:r>
            <a:endParaRPr sz="1200" dirty="0">
              <a:solidFill>
                <a:srgbClr val="595959"/>
              </a:solidFill>
            </a:endParaRPr>
          </a:p>
          <a:p>
            <a:pPr marL="0" lvl="0" indent="0" algn="l" rtl="0">
              <a:lnSpc>
                <a:spcPct val="115000"/>
              </a:lnSpc>
              <a:spcBef>
                <a:spcPts val="1200"/>
              </a:spcBef>
              <a:spcAft>
                <a:spcPts val="0"/>
              </a:spcAft>
              <a:buNone/>
            </a:pPr>
            <a:r>
              <a:rPr lang="fr" sz="1200" dirty="0">
                <a:solidFill>
                  <a:srgbClr val="595959"/>
                </a:solidFill>
              </a:rPr>
              <a:t>Exclusion de l’accueil des « statuts M » et les mineur·es accompagné·es qui introduisent une demande d’asile en leur nom (adopté en juillet 2025)</a:t>
            </a:r>
            <a:endParaRPr sz="1200" dirty="0">
              <a:solidFill>
                <a:srgbClr val="595959"/>
              </a:solidFill>
            </a:endParaRPr>
          </a:p>
          <a:p>
            <a:pPr marL="0" lvl="0" indent="0" algn="l" rtl="0">
              <a:lnSpc>
                <a:spcPct val="115000"/>
              </a:lnSpc>
              <a:spcBef>
                <a:spcPts val="1200"/>
              </a:spcBef>
              <a:spcAft>
                <a:spcPts val="0"/>
              </a:spcAft>
              <a:buNone/>
            </a:pPr>
            <a:r>
              <a:rPr lang="fr" sz="1200" dirty="0">
                <a:solidFill>
                  <a:srgbClr val="595959"/>
                </a:solidFill>
              </a:rPr>
              <a:t>Statuts M : ‘demandeur·euses d’asile qui ont déjà obtenu une décision finale positive (« statuts M ») ou négative à leur demande dans un autre État membre de l’Union européenne voient leur demande d’asile en Belgique enregistrée et traitée comme une demande ultérieure (demande multiple) alors qu’iels n’ont jamais introduit de demande précédemment dans notre pays. Une autre mesure permet à Fedasil de limiter l’accueil au seul accompagnement médical, ou de retirer l’accueil aux demandeur·euses d’asile « statuts M » et ce, pendant toute la durée de leur procédure d’asile.’</a:t>
            </a:r>
            <a:endParaRPr sz="1200" dirty="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fr" sz="1200" dirty="0">
                <a:solidFill>
                  <a:srgbClr val="595959"/>
                </a:solidFill>
              </a:rPr>
              <a:t>Suppression des ponts existants entre l’aide matérielle et l’aide financière (adopté en juillet 2025)</a:t>
            </a:r>
            <a:endParaRPr sz="1200" dirty="0">
              <a:solidFill>
                <a:srgbClr val="595959"/>
              </a:solidFill>
            </a:endParaRPr>
          </a:p>
          <a:p>
            <a:pPr marL="0" lvl="0" indent="0" algn="l" rtl="0">
              <a:lnSpc>
                <a:spcPct val="115000"/>
              </a:lnSpc>
              <a:spcBef>
                <a:spcPts val="1200"/>
              </a:spcBef>
              <a:spcAft>
                <a:spcPts val="0"/>
              </a:spcAft>
              <a:buNone/>
            </a:pPr>
            <a:endParaRPr sz="1200" dirty="0">
              <a:solidFill>
                <a:srgbClr val="595959"/>
              </a:solidFill>
            </a:endParaRPr>
          </a:p>
          <a:p>
            <a:pPr marL="0" lvl="0" indent="0" algn="l" rtl="0">
              <a:spcBef>
                <a:spcPts val="1200"/>
              </a:spcBef>
              <a:spcAft>
                <a:spcPts val="0"/>
              </a:spcAft>
              <a:buNone/>
            </a:pPr>
            <a:r>
              <a:rPr lang="fr" sz="1200" dirty="0"/>
              <a:t>source : https://www.cire.be/publication/premieres-mesures-arizona-en-matiere-dasile-et-de-migration/</a:t>
            </a:r>
            <a:endParaRPr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80f0a031e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80f0a031e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a:t>Des liens entre certains ministres et les mouvements d’extrême-droite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fr"/>
              <a:t>– 13/1/26: le ministre de l’intérieur Bernard Quitin prévoit de donner une conférence au club d’affaires B19, connu pour sa proximité avec l’extrême droite. Sa conférence est annulée en raison de la mobilisation antifasciste (source : coordination anti fasciste de belgique)</a:t>
            </a:r>
            <a:endParaRPr/>
          </a:p>
          <a:p>
            <a:pPr marL="457200" lvl="0" indent="-298450" algn="l" rtl="0">
              <a:spcBef>
                <a:spcPts val="0"/>
              </a:spcBef>
              <a:spcAft>
                <a:spcPts val="0"/>
              </a:spcAft>
              <a:buSzPts val="1100"/>
              <a:buChar char="-"/>
            </a:pPr>
            <a:r>
              <a:rPr lang="fr"/>
              <a:t>le 5/12/25 : le centre jean gol du MR invite Laurent Alexandre un eugéniste, raciste, médecin charlatan et faux neurobiologiste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a2550869cf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a2550869c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Fin de la gratuité scolaire : “Lors de la présentation de son budget 2026, le gouvernement de la Fédération Wallonie-Bruxelles annonçait la </a:t>
            </a:r>
            <a:r>
              <a:rPr lang="fr" b="1"/>
              <a:t>suppression de la distribution des fournitures scolaires </a:t>
            </a:r>
            <a:r>
              <a:rPr lang="fr"/>
              <a:t>à tou·tes les élèves de la 1re à la 3e primaire. On parle ici des cahiers, classeurs, crayons, lattes, compas, etc. Depuis 2019, d’abord dans l’enseignement maternel, puis jusqu’en 3e primaire, les écoles recevaient un budget de la Fédération Wallonie-Bruxelles pour fournir ce matériel aux élèves.”</a:t>
            </a:r>
            <a:endParaRPr/>
          </a:p>
          <a:p>
            <a:pPr marL="0" lvl="0" indent="0" algn="l" rtl="0">
              <a:spcBef>
                <a:spcPts val="0"/>
              </a:spcBef>
              <a:spcAft>
                <a:spcPts val="0"/>
              </a:spcAft>
              <a:buNone/>
            </a:pPr>
            <a:r>
              <a:rPr lang="fr"/>
              <a:t>source : </a:t>
            </a:r>
            <a:r>
              <a:rPr lang="fr" u="sng">
                <a:solidFill>
                  <a:schemeClr val="hlink"/>
                </a:solidFill>
                <a:hlinkClick r:id="rId3"/>
              </a:rPr>
              <a:t>https://leligueur.be/article/gratuite-scolaire-ou-pas</a:t>
            </a:r>
            <a:endParaRPr/>
          </a:p>
          <a:p>
            <a:pPr marL="0" lvl="0" indent="0" algn="l" rtl="0">
              <a:spcBef>
                <a:spcPts val="0"/>
              </a:spcBef>
              <a:spcAft>
                <a:spcPts val="0"/>
              </a:spcAft>
              <a:buNone/>
            </a:pPr>
            <a:r>
              <a:rPr lang="fr"/>
              <a:t>“Dès 2026, seuls les enfants issus de milieux précarisés, scolarisés jusqu’à la sixième primaire, continueront de bénéficier gratuitement des fournitures. Les critères d’attribution seront définis par chaque établissement, ce qui suscite l’inquiétude d’associations comme la Ligue des familles, qui redoutent une différenciation et une stigmatisation au sein même de la classe. L’esprit égalitaire " un élève égal un élève " – pierre angulaire du dispositif – se voit donc fragilisé, selon les intervenants.​” </a:t>
            </a:r>
            <a:r>
              <a:rPr lang="fr" u="sng">
                <a:solidFill>
                  <a:schemeClr val="hlink"/>
                </a:solidFill>
                <a:hlinkClick r:id="rId4"/>
              </a:rPr>
              <a:t>https://www.rtbf.be/article/fin-de-la-gratuite-des-fournitures-scolaires-en-federation-wallonie-bruxelles-enjeux-et-repercussions-11614795</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80f0a031e9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80f0a031e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183">
                <a:solidFill>
                  <a:srgbClr val="595959"/>
                </a:solidFill>
              </a:rPr>
              <a:t>alternatives au tax shift : 1) augmenter les accises sur les clients non-résidentiels uniquement (entreprises) 2) primes à l’achat pour amélioration de la performance énergétique du bâtiment et changement du système de chauffage (électrification) 3) complémenter le “tax shift” avec un chèque énergie aux ménages à faibles revenus pour compenser cette augmentation 4) obliger les propriétaire bailleurs à améliorer le bâti (sans augmenter loyer si subside)</a:t>
            </a:r>
            <a:br>
              <a:rPr lang="fr" sz="1583">
                <a:solidFill>
                  <a:srgbClr val="595959"/>
                </a:solidFill>
              </a:rPr>
            </a:br>
            <a:r>
              <a:rPr lang="fr"/>
              <a:t>31,5 milliards = moitié des pensions des travailleurs du secteur privé, suppression de l’ensemble du budget des indemnités de maladie ainsi que du reste de l’assurance chômage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80f0a031e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80f0a031e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Voir site CNE pour ce qu’on a gagné </a:t>
            </a:r>
            <a:r>
              <a:rPr lang="fr" u="sng">
                <a:solidFill>
                  <a:schemeClr val="hlink"/>
                </a:solidFill>
                <a:hlinkClick r:id="rId3"/>
              </a:rPr>
              <a:t>La CNE contre le gouvernement Arizona</a:t>
            </a:r>
            <a:endParaRPr/>
          </a:p>
          <a:p>
            <a:pPr marL="0" lvl="0" indent="0" algn="l" rtl="0">
              <a:spcBef>
                <a:spcPts val="0"/>
              </a:spcBef>
              <a:spcAft>
                <a:spcPts val="0"/>
              </a:spcAft>
              <a:buNone/>
            </a:pPr>
            <a:endParaRPr/>
          </a:p>
          <a:p>
            <a:pPr marL="0" lvl="0" indent="0" algn="l" rtl="0">
              <a:spcBef>
                <a:spcPts val="0"/>
              </a:spcBef>
              <a:spcAft>
                <a:spcPts val="0"/>
              </a:spcAft>
              <a:buNone/>
            </a:pPr>
            <a:r>
              <a:rPr lang="fr"/>
              <a:t>En outre: </a:t>
            </a:r>
            <a:endParaRPr/>
          </a:p>
          <a:p>
            <a:pPr marL="0" lvl="0" indent="0" algn="l" rtl="0">
              <a:spcBef>
                <a:spcPts val="0"/>
              </a:spcBef>
              <a:spcAft>
                <a:spcPts val="0"/>
              </a:spcAft>
              <a:buNone/>
            </a:pPr>
            <a:endParaRPr/>
          </a:p>
          <a:p>
            <a:pPr marL="457200" lvl="0" indent="-292100" algn="l" rtl="0">
              <a:lnSpc>
                <a:spcPct val="115000"/>
              </a:lnSpc>
              <a:spcBef>
                <a:spcPts val="0"/>
              </a:spcBef>
              <a:spcAft>
                <a:spcPts val="0"/>
              </a:spcAft>
              <a:buClr>
                <a:schemeClr val="dk1"/>
              </a:buClr>
              <a:buSzPts val="1000"/>
              <a:buChar char="●"/>
            </a:pPr>
            <a:r>
              <a:rPr lang="fr" sz="1000">
                <a:solidFill>
                  <a:schemeClr val="dk1"/>
                </a:solidFill>
              </a:rPr>
              <a:t>Appuyer sur le gouvernement qui est divisé</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fr" sz="1000">
                <a:solidFill>
                  <a:schemeClr val="dk1"/>
                </a:solidFill>
              </a:rPr>
              <a:t>Mettre la pression car certains accords doivent encore passer au parlement, en deuxième lecture au Conseil des ministres et/ou au Conseil d’Etat. D’autres ne sont pas encore rédigés ! </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fr" sz="1000">
                <a:solidFill>
                  <a:schemeClr val="dk1"/>
                </a:solidFill>
              </a:rPr>
              <a:t>Faire perdre de l’argent aux patrons car c’est un gouvernement de patrons qui les écoutent</a:t>
            </a:r>
            <a:endParaRPr sz="1000">
              <a:solidFill>
                <a:schemeClr val="dk1"/>
              </a:solidFill>
            </a:endParaRPr>
          </a:p>
          <a:p>
            <a:pPr marL="0" lvl="0" indent="0" algn="l" rtl="0">
              <a:spcBef>
                <a:spcPts val="1200"/>
              </a:spcBef>
              <a:spcAft>
                <a:spcPts val="0"/>
              </a:spcAft>
              <a:buNone/>
            </a:pPr>
            <a:endParaRPr sz="3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bc79d99b8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bc79d99b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a2a6ef62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a2a6ef624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80f0a031e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80f0a031e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b="1" dirty="0">
                <a:solidFill>
                  <a:schemeClr val="dk1"/>
                </a:solidFill>
              </a:rPr>
              <a:t>Chômage</a:t>
            </a:r>
            <a:r>
              <a:rPr lang="fr" dirty="0">
                <a:solidFill>
                  <a:schemeClr val="dk1"/>
                </a:solidFill>
              </a:rPr>
              <a:t> : déjà voté (18 juillet 2025)</a:t>
            </a:r>
            <a:endParaRPr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fr" dirty="0">
                <a:solidFill>
                  <a:schemeClr val="dk1"/>
                </a:solidFill>
              </a:rPr>
              <a:t>Limitation des allocations de chômage à maximum deux ans : une année de travail au cours des 3 dernières années ouvre le droit à un maximum d’un an d’allocation de chômage. Chaque tranche de 4 mois supplémentaires donne droit à un mois de chômage en plus avec un maximum de deux ans.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Dégressivité renforcée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Limitation des allocations d’insertion à un an (au lieu de 3 ans précédemment)</a:t>
            </a:r>
            <a:endParaRPr dirty="0">
              <a:solidFill>
                <a:schemeClr val="dk1"/>
              </a:solidFill>
            </a:endParaRPr>
          </a:p>
          <a:p>
            <a:pPr marL="457200" lvl="0" indent="0" algn="l" rtl="0">
              <a:lnSpc>
                <a:spcPct val="115000"/>
              </a:lnSpc>
              <a:spcBef>
                <a:spcPts val="1200"/>
              </a:spcBef>
              <a:spcAft>
                <a:spcPts val="0"/>
              </a:spcAft>
              <a:buNone/>
            </a:pPr>
            <a:r>
              <a:rPr lang="fr" dirty="0">
                <a:solidFill>
                  <a:schemeClr val="dk1"/>
                </a:solidFill>
              </a:rPr>
              <a:t>→ il n’y a pas assez d’offres d’emplois par rapport au nombre de demandeurs d’emplois (et encore moins des contrats corrects), bcp de chômeurs vont tout simplement se retrouver sans rien et devoir continuer à cumuler des minis jobs précaires: </a:t>
            </a:r>
            <a:endParaRPr dirty="0">
              <a:solidFill>
                <a:schemeClr val="dk1"/>
              </a:solidFill>
            </a:endParaRPr>
          </a:p>
          <a:p>
            <a:pPr marL="457200" lvl="0" indent="0" algn="l" rtl="0">
              <a:lnSpc>
                <a:spcPct val="115000"/>
              </a:lnSpc>
              <a:spcBef>
                <a:spcPts val="1200"/>
              </a:spcBef>
              <a:spcAft>
                <a:spcPts val="0"/>
              </a:spcAft>
              <a:buNone/>
            </a:pPr>
            <a:r>
              <a:rPr lang="fr" dirty="0">
                <a:solidFill>
                  <a:schemeClr val="dk1"/>
                </a:solidFill>
              </a:rPr>
              <a:t>160 000 offres d’emplois vacants mais par exemple pour la Wallonie, sur 17 000 offres d’emplois en Wallonie, il y n’y a que 5 600 CDI. Il y a 350 000 demandeurs d’emploi en Belgique.</a:t>
            </a:r>
            <a:endParaRPr dirty="0">
              <a:solidFill>
                <a:schemeClr val="dk1"/>
              </a:solidFill>
            </a:endParaRPr>
          </a:p>
          <a:p>
            <a:pPr marL="45720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r>
              <a:rPr lang="fr" b="1" dirty="0">
                <a:solidFill>
                  <a:schemeClr val="dk1"/>
                </a:solidFill>
              </a:rPr>
              <a:t>Pension</a:t>
            </a:r>
            <a:r>
              <a:rPr lang="fr" dirty="0">
                <a:solidFill>
                  <a:schemeClr val="dk1"/>
                </a:solidFill>
              </a:rPr>
              <a:t> : la majorité des mesures ont été approuvées en première et deuxième lecture au Conseil des Ministres. L’avant projet de loi est actuellement soumis au Conseil d’Etat. La discussion parlementaire devrait avoir lieu en février 2026 et l’approbation en mars 2026. </a:t>
            </a:r>
            <a:endParaRPr dirty="0">
              <a:solidFill>
                <a:schemeClr val="dk1"/>
              </a:solidFill>
            </a:endParaRPr>
          </a:p>
          <a:p>
            <a:pPr marL="0" lvl="0" indent="0" algn="l" rtl="0">
              <a:lnSpc>
                <a:spcPct val="115000"/>
              </a:lnSpc>
              <a:spcBef>
                <a:spcPts val="1200"/>
              </a:spcBef>
              <a:spcAft>
                <a:spcPts val="0"/>
              </a:spcAft>
              <a:buNone/>
            </a:pPr>
            <a:r>
              <a:rPr lang="fr" dirty="0">
                <a:solidFill>
                  <a:schemeClr val="dk1"/>
                </a:solidFill>
              </a:rPr>
              <a:t> Mesures dans les fins de carrière : suppression des prépensions, durcissement des conditions pour crédit-temps fin de carrière et pour la pension anticipée</a:t>
            </a:r>
            <a:endParaRPr dirty="0">
              <a:solidFill>
                <a:schemeClr val="dk1"/>
              </a:solidFill>
            </a:endParaRPr>
          </a:p>
          <a:p>
            <a:pPr marL="457200" lvl="0" indent="-298450" algn="l" rtl="0">
              <a:spcBef>
                <a:spcPts val="1200"/>
              </a:spcBef>
              <a:spcAft>
                <a:spcPts val="0"/>
              </a:spcAft>
              <a:buClr>
                <a:schemeClr val="dk1"/>
              </a:buClr>
              <a:buSzPts val="1100"/>
              <a:buChar char="●"/>
            </a:pPr>
            <a:r>
              <a:rPr lang="fr" dirty="0">
                <a:solidFill>
                  <a:schemeClr val="dk1"/>
                </a:solidFill>
              </a:rPr>
              <a:t>Le </a:t>
            </a:r>
            <a:r>
              <a:rPr lang="fr" b="1" dirty="0">
                <a:solidFill>
                  <a:schemeClr val="dk1"/>
                </a:solidFill>
              </a:rPr>
              <a:t>système des prépensions</a:t>
            </a:r>
            <a:r>
              <a:rPr lang="fr" dirty="0">
                <a:solidFill>
                  <a:schemeClr val="dk1"/>
                </a:solidFill>
              </a:rPr>
              <a:t> permettaient aux travailleurs âgés licenciés de bénéficier d’une allocation de chômage (environ 60 % du salaire, plafonnée) complétée par une indemnité versée par l’employeur ou un fonds sectoriel. Ce système visait à soutenir les travailleurs âgés qui perdent leur emploi avant la retraite. Avec la suppression, les employeurs peuvent licencier sans hésiter. </a:t>
            </a:r>
            <a:endParaRPr dirty="0">
              <a:solidFill>
                <a:schemeClr val="dk1"/>
              </a:solidFill>
            </a:endParaRPr>
          </a:p>
          <a:p>
            <a:pPr marL="457200" lvl="0" indent="-298450" algn="l" rtl="0">
              <a:spcBef>
                <a:spcPts val="0"/>
              </a:spcBef>
              <a:spcAft>
                <a:spcPts val="0"/>
              </a:spcAft>
              <a:buClr>
                <a:schemeClr val="dk1"/>
              </a:buClr>
              <a:buSzPts val="1100"/>
              <a:buChar char="●"/>
            </a:pPr>
            <a:r>
              <a:rPr lang="fr" dirty="0">
                <a:solidFill>
                  <a:schemeClr val="dk1"/>
                </a:solidFill>
              </a:rPr>
              <a:t>Pour le</a:t>
            </a:r>
            <a:r>
              <a:rPr lang="fr" b="1" dirty="0">
                <a:solidFill>
                  <a:schemeClr val="dk1"/>
                </a:solidFill>
              </a:rPr>
              <a:t> crédit temps fin de carrière</a:t>
            </a:r>
            <a:r>
              <a:rPr lang="fr" dirty="0">
                <a:solidFill>
                  <a:schemeClr val="dk1"/>
                </a:solidFill>
              </a:rPr>
              <a:t>, qui permet aux travailleurs du secteur privé de réduire progressivement leur temps de travail à partir d’un certain âge, tout en bénéficiant éventuellement d’allocations d’interruption versées par l’ONEM, c’est la condition de carrière (et d’autres conditions) qui sont durcies.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b="1" dirty="0">
                <a:solidFill>
                  <a:schemeClr val="dk1"/>
                </a:solidFill>
              </a:rPr>
              <a:t>Pension anticipée </a:t>
            </a:r>
            <a:r>
              <a:rPr lang="fr" dirty="0">
                <a:solidFill>
                  <a:schemeClr val="dk1"/>
                </a:solidFill>
              </a:rPr>
              <a:t>si longue carrière (entre 42 et 44 ans de carrière) : </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fr" dirty="0">
                <a:solidFill>
                  <a:schemeClr val="dk1"/>
                </a:solidFill>
              </a:rPr>
              <a:t>les conditions pour y avoir droit sont durcies : chaque année de carrière doit compter au moins 156 jours de travail presté au lieu de 104 jours précédemment</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fr" dirty="0">
                <a:solidFill>
                  <a:schemeClr val="dk1"/>
                </a:solidFill>
              </a:rPr>
              <a:t>un malus pension de 5% par année d’anticipation est introduit si le travailleur a travaillé moins de 156 jours prestés/an pendant 35 ans ou moins de 7020 jours prestés sur la carrière (=22.5 ans à temps plein). Le malus a lieu pour l’entièreté de la pension (voir calcul slide suivant). </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1 travailleur sur 3 et 1 travailleuse sur 2 prenant sa pension anticipée est impacté.e par le malus pour une diminution du montant de sa pension en moyenne de 390 euros par mois. </a:t>
            </a:r>
            <a:endParaRPr dirty="0">
              <a:solidFill>
                <a:schemeClr val="dk1"/>
              </a:solidFill>
            </a:endParaRPr>
          </a:p>
          <a:p>
            <a:pPr marL="914400" lvl="0" indent="0" algn="l" rtl="0">
              <a:lnSpc>
                <a:spcPct val="90000"/>
              </a:lnSpc>
              <a:spcBef>
                <a:spcPts val="1000"/>
              </a:spcBef>
              <a:spcAft>
                <a:spcPts val="0"/>
              </a:spcAft>
              <a:buNone/>
            </a:pPr>
            <a:endParaRPr dirty="0">
              <a:solidFill>
                <a:schemeClr val="dk1"/>
              </a:solidFill>
            </a:endParaRPr>
          </a:p>
          <a:p>
            <a:pPr marL="0" lvl="0" indent="0" algn="l" rtl="0">
              <a:lnSpc>
                <a:spcPct val="115000"/>
              </a:lnSpc>
              <a:spcBef>
                <a:spcPts val="0"/>
              </a:spcBef>
              <a:spcAft>
                <a:spcPts val="0"/>
              </a:spcAft>
              <a:buNone/>
            </a:pPr>
            <a:r>
              <a:rPr lang="fr" dirty="0">
                <a:solidFill>
                  <a:schemeClr val="dk1"/>
                </a:solidFill>
              </a:rPr>
              <a:t>Autres mesures pension:</a:t>
            </a:r>
            <a:endParaRPr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fr" dirty="0">
                <a:solidFill>
                  <a:schemeClr val="dk1"/>
                </a:solidFill>
              </a:rPr>
              <a:t>Suppression de l’enveloppe budgétaire permettant la revalorisation des pensions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Plafonnement des périodes assimilées (chômage, maladie) à 20% de la carrière (toujours pas de texte réglementaire)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Suppression des spécificités pour les fonctionnaires</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A4EB6B75-150B-1B58-1CEF-2E38B1D7BC0D}"/>
            </a:ext>
          </a:extLst>
        </p:cNvPr>
        <p:cNvGrpSpPr/>
        <p:nvPr/>
      </p:nvGrpSpPr>
      <p:grpSpPr>
        <a:xfrm>
          <a:off x="0" y="0"/>
          <a:ext cx="0" cy="0"/>
          <a:chOff x="0" y="0"/>
          <a:chExt cx="0" cy="0"/>
        </a:xfrm>
      </p:grpSpPr>
      <p:sp>
        <p:nvSpPr>
          <p:cNvPr id="213" name="Google Shape;213;g388b02f0702_0_5:notes">
            <a:extLst>
              <a:ext uri="{FF2B5EF4-FFF2-40B4-BE49-F238E27FC236}">
                <a16:creationId xmlns:a16="http://schemas.microsoft.com/office/drawing/2014/main" id="{45F4EEB9-B880-65CA-DB6B-D13A904F0A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88b02f0702_0_5:notes">
            <a:extLst>
              <a:ext uri="{FF2B5EF4-FFF2-40B4-BE49-F238E27FC236}">
                <a16:creationId xmlns:a16="http://schemas.microsoft.com/office/drawing/2014/main" id="{010A6FDB-A0A6-3999-EBA2-6ECA25F0E0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87998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88b02f070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88b02f070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bc79d99b8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bc79d99b8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Voir site CNE pour ce qu’on a gagné et pour les ppw sur l’arizona:</a:t>
            </a:r>
            <a:endParaRPr/>
          </a:p>
          <a:p>
            <a:pPr marL="0" lvl="0" indent="0" algn="l" rtl="0">
              <a:spcBef>
                <a:spcPts val="0"/>
              </a:spcBef>
              <a:spcAft>
                <a:spcPts val="0"/>
              </a:spcAft>
              <a:buNone/>
            </a:pPr>
            <a:r>
              <a:rPr lang="fr" u="sng">
                <a:solidFill>
                  <a:schemeClr val="hlink"/>
                </a:solidFill>
                <a:hlinkClick r:id="rId3"/>
              </a:rPr>
              <a:t>https://www.lacsc.be/docs/default-source/acv-csc-docsitemap/6000-centrales/6550-cne/6570-actualites/6590-campagnes/arizona/tract-202512---lutte-contre-l-arizona---le-fruit-de-nos-actions-et-ce-qu-il-reste-a-bloquer.pdf?sfvrsn=89d44dda_1</a:t>
            </a:r>
            <a:endParaRPr/>
          </a:p>
          <a:p>
            <a:pPr marL="0" lvl="0" indent="0" algn="l" rtl="0">
              <a:spcBef>
                <a:spcPts val="0"/>
              </a:spcBef>
              <a:spcAft>
                <a:spcPts val="0"/>
              </a:spcAft>
              <a:buNone/>
            </a:pPr>
            <a:endParaRPr/>
          </a:p>
          <a:p>
            <a:pPr marL="0" lvl="0" indent="0" algn="l" rtl="0">
              <a:spcBef>
                <a:spcPts val="0"/>
              </a:spcBef>
              <a:spcAft>
                <a:spcPts val="0"/>
              </a:spcAft>
              <a:buNone/>
            </a:pPr>
            <a:r>
              <a:rPr lang="fr"/>
              <a:t>Quelques ressources</a:t>
            </a:r>
            <a:endParaRPr/>
          </a:p>
          <a:p>
            <a:pPr marL="457200" lvl="0" indent="-298450" algn="l" rtl="0">
              <a:spcBef>
                <a:spcPts val="0"/>
              </a:spcBef>
              <a:spcAft>
                <a:spcPts val="0"/>
              </a:spcAft>
              <a:buSzPts val="1100"/>
              <a:buChar char="-"/>
            </a:pPr>
            <a:r>
              <a:rPr lang="fr"/>
              <a:t>Sur le socio-éco:</a:t>
            </a:r>
            <a:endParaRPr/>
          </a:p>
          <a:p>
            <a:pPr marL="914400" lvl="1" indent="-298450" algn="l" rtl="0">
              <a:spcBef>
                <a:spcPts val="0"/>
              </a:spcBef>
              <a:spcAft>
                <a:spcPts val="0"/>
              </a:spcAft>
              <a:buSzPts val="1100"/>
              <a:buChar char="-"/>
            </a:pPr>
            <a:r>
              <a:rPr lang="fr" u="sng">
                <a:solidFill>
                  <a:schemeClr val="hlink"/>
                </a:solidFill>
                <a:hlinkClick r:id="rId4"/>
              </a:rPr>
              <a:t>https://www.revuepolitique.be/decoder-larizona-2-4-la-marchandisation-acceleree-de-la-securite-sociale/</a:t>
            </a:r>
            <a:endParaRPr/>
          </a:p>
          <a:p>
            <a:pPr marL="914400" lvl="1" indent="-298450" algn="l" rtl="0">
              <a:spcBef>
                <a:spcPts val="0"/>
              </a:spcBef>
              <a:spcAft>
                <a:spcPts val="0"/>
              </a:spcAft>
              <a:buSzPts val="1100"/>
              <a:buChar char="-"/>
            </a:pPr>
            <a:r>
              <a:rPr lang="fr" u="sng">
                <a:solidFill>
                  <a:schemeClr val="hlink"/>
                </a:solidFill>
                <a:hlinkClick r:id="rId5"/>
              </a:rPr>
              <a:t>https://www.revuepolitique.be/decoder-larizona-1-4-austerite-budgetaire-et-competitivite/</a:t>
            </a:r>
            <a:endParaRPr/>
          </a:p>
          <a:p>
            <a:pPr marL="914400" lvl="1" indent="-298450" algn="l" rtl="0">
              <a:spcBef>
                <a:spcPts val="0"/>
              </a:spcBef>
              <a:spcAft>
                <a:spcPts val="0"/>
              </a:spcAft>
              <a:buSzPts val="1100"/>
              <a:buChar char="-"/>
            </a:pPr>
            <a:r>
              <a:rPr lang="fr" u="sng">
                <a:solidFill>
                  <a:schemeClr val="hlink"/>
                </a:solidFill>
                <a:hlinkClick r:id="rId6"/>
              </a:rPr>
              <a:t>https://coalitionsante.be/analyse-de-laccord-du-gouvernement-arizona/</a:t>
            </a:r>
            <a:endParaRPr/>
          </a:p>
          <a:p>
            <a:pPr marL="914400" lvl="1" indent="-298450" algn="l" rtl="0">
              <a:spcBef>
                <a:spcPts val="0"/>
              </a:spcBef>
              <a:spcAft>
                <a:spcPts val="0"/>
              </a:spcAft>
              <a:buClr>
                <a:schemeClr val="dk1"/>
              </a:buClr>
              <a:buSzPts val="1100"/>
              <a:buChar char="-"/>
            </a:pPr>
            <a:r>
              <a:rPr lang="fr">
                <a:solidFill>
                  <a:schemeClr val="dk1"/>
                </a:solidFill>
              </a:rPr>
              <a:t>Les clés “Belgique : y aura-t-il de l’emploi pour tous ?”: </a:t>
            </a:r>
            <a:r>
              <a:rPr lang="fr" u="sng">
                <a:solidFill>
                  <a:schemeClr val="hlink"/>
                </a:solidFill>
                <a:hlinkClick r:id="rId7"/>
              </a:rPr>
              <a:t>https://auvio.rtbf.be/media/les-cles-les-cles-3403352</a:t>
            </a:r>
            <a:endParaRPr>
              <a:solidFill>
                <a:schemeClr val="dk1"/>
              </a:solidFill>
            </a:endParaRPr>
          </a:p>
          <a:p>
            <a:pPr marL="914400" lvl="1" indent="-298450" algn="l" rtl="0">
              <a:spcBef>
                <a:spcPts val="0"/>
              </a:spcBef>
              <a:spcAft>
                <a:spcPts val="0"/>
              </a:spcAft>
              <a:buClr>
                <a:schemeClr val="dk1"/>
              </a:buClr>
              <a:buSzPts val="1100"/>
              <a:buChar char="-"/>
            </a:pPr>
            <a:r>
              <a:rPr lang="fr">
                <a:solidFill>
                  <a:schemeClr val="dk1"/>
                </a:solidFill>
              </a:rPr>
              <a:t>Les clés “La Belgique subventionne-t-elle trop ses entreprises ?” </a:t>
            </a:r>
            <a:r>
              <a:rPr lang="fr" u="sng">
                <a:solidFill>
                  <a:schemeClr val="hlink"/>
                </a:solidFill>
                <a:hlinkClick r:id="rId8"/>
              </a:rPr>
              <a:t>https://auvio.rtbf.be/media/les-cles-les-cles-3399878</a:t>
            </a:r>
            <a:endParaRPr>
              <a:solidFill>
                <a:schemeClr val="dk1"/>
              </a:solidFill>
            </a:endParaRPr>
          </a:p>
          <a:p>
            <a:pPr marL="914400" lvl="1" indent="-298450" algn="l" rtl="0">
              <a:spcBef>
                <a:spcPts val="0"/>
              </a:spcBef>
              <a:spcAft>
                <a:spcPts val="0"/>
              </a:spcAft>
              <a:buClr>
                <a:schemeClr val="dk1"/>
              </a:buClr>
              <a:buSzPts val="1100"/>
              <a:buChar char="-"/>
            </a:pPr>
            <a:r>
              <a:rPr lang="fr">
                <a:solidFill>
                  <a:schemeClr val="dk1"/>
                </a:solidFill>
              </a:rPr>
              <a:t>Les Clés “Arizona : 9 milliards d’efforts décryptés” </a:t>
            </a:r>
            <a:r>
              <a:rPr lang="fr" u="sng">
                <a:solidFill>
                  <a:schemeClr val="hlink"/>
                </a:solidFill>
                <a:hlinkClick r:id="rId9"/>
              </a:rPr>
              <a:t>https://auvio.rtbf.be/media/les-cles-les-cles-3407988</a:t>
            </a:r>
            <a:endParaRPr>
              <a:solidFill>
                <a:schemeClr val="dk1"/>
              </a:solidFill>
            </a:endParaRPr>
          </a:p>
          <a:p>
            <a:pPr marL="914400" lvl="1" indent="-298450" algn="l" rtl="0">
              <a:spcBef>
                <a:spcPts val="0"/>
              </a:spcBef>
              <a:spcAft>
                <a:spcPts val="0"/>
              </a:spcAft>
              <a:buClr>
                <a:schemeClr val="dk1"/>
              </a:buClr>
              <a:buSzPts val="1100"/>
              <a:buChar char="-"/>
            </a:pPr>
            <a:r>
              <a:rPr lang="fr">
                <a:solidFill>
                  <a:schemeClr val="dk1"/>
                </a:solidFill>
              </a:rPr>
              <a:t>Les Clés : “Sociétés de management : une injustice fiscale ?” </a:t>
            </a:r>
            <a:r>
              <a:rPr lang="fr" u="sng">
                <a:solidFill>
                  <a:schemeClr val="hlink"/>
                </a:solidFill>
                <a:hlinkClick r:id="rId10"/>
              </a:rPr>
              <a:t>https://auvio.rtbf.be/media/les-cles-les-cles-3413144</a:t>
            </a:r>
            <a:endParaRPr/>
          </a:p>
          <a:p>
            <a:pPr marL="914400" lvl="1" indent="-298450" algn="l" rtl="0">
              <a:spcBef>
                <a:spcPts val="0"/>
              </a:spcBef>
              <a:spcAft>
                <a:spcPts val="0"/>
              </a:spcAft>
              <a:buClr>
                <a:schemeClr val="dk1"/>
              </a:buClr>
              <a:buSzPts val="1100"/>
              <a:buChar char="-"/>
            </a:pPr>
            <a:r>
              <a:rPr lang="fr">
                <a:solidFill>
                  <a:schemeClr val="dk1"/>
                </a:solidFill>
              </a:rPr>
              <a:t>Cash cash sardine (vulgarisation économie) : </a:t>
            </a:r>
            <a:r>
              <a:rPr lang="fr" u="sng">
                <a:solidFill>
                  <a:schemeClr val="hlink"/>
                </a:solidFill>
                <a:hlinkClick r:id="rId11"/>
              </a:rPr>
              <a:t>https://www.instagram.com/cashcashsardine</a:t>
            </a:r>
            <a:r>
              <a:rPr lang="fr">
                <a:solidFill>
                  <a:schemeClr val="dk1"/>
                </a:solidFill>
              </a:rPr>
              <a:t> OU </a:t>
            </a:r>
            <a:r>
              <a:rPr lang="fr" u="sng">
                <a:solidFill>
                  <a:schemeClr val="hlink"/>
                </a:solidFill>
                <a:hlinkClick r:id="rId12"/>
              </a:rPr>
              <a:t>https://www.facebook.com/people/Cash-Cash-Sardine/61585778144492/</a:t>
            </a:r>
            <a:endParaRPr/>
          </a:p>
          <a:p>
            <a:pPr marL="914400" lvl="1" indent="-298450" algn="l" rtl="0">
              <a:spcBef>
                <a:spcPts val="0"/>
              </a:spcBef>
              <a:spcAft>
                <a:spcPts val="0"/>
              </a:spcAft>
              <a:buSzPts val="1100"/>
              <a:buChar char="-"/>
            </a:pPr>
            <a:r>
              <a:rPr lang="fr"/>
              <a:t>Plusieurs études sur le site d’éconosphères </a:t>
            </a:r>
            <a:r>
              <a:rPr lang="fr" u="sng">
                <a:solidFill>
                  <a:schemeClr val="hlink"/>
                </a:solidFill>
                <a:hlinkClick r:id="rId13"/>
              </a:rPr>
              <a:t>https://www.econospheres.be/</a:t>
            </a:r>
            <a:r>
              <a:rPr lang="fr"/>
              <a:t> </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fr"/>
              <a:t>Sur le climat/environnement : </a:t>
            </a:r>
            <a:r>
              <a:rPr lang="fr" u="sng">
                <a:solidFill>
                  <a:schemeClr val="hlink"/>
                </a:solidFill>
                <a:hlinkClick r:id="rId14"/>
              </a:rPr>
              <a:t>https://www.revuepolitique.be/decoder-larizona-4-4-energie-ecologie-et-mobilite-les-oubliees-du-gouvernement/</a:t>
            </a:r>
            <a:endParaRPr/>
          </a:p>
          <a:p>
            <a:pPr marL="457200" lvl="0" indent="-298450" algn="l" rtl="0">
              <a:spcBef>
                <a:spcPts val="0"/>
              </a:spcBef>
              <a:spcAft>
                <a:spcPts val="0"/>
              </a:spcAft>
              <a:buSzPts val="1100"/>
              <a:buChar char="-"/>
            </a:pPr>
            <a:r>
              <a:rPr lang="fr"/>
              <a:t>Sur la dérive autoritaire : </a:t>
            </a:r>
            <a:endParaRPr/>
          </a:p>
          <a:p>
            <a:pPr marL="914400" lvl="1" indent="-298450" algn="l" rtl="0">
              <a:spcBef>
                <a:spcPts val="0"/>
              </a:spcBef>
              <a:spcAft>
                <a:spcPts val="0"/>
              </a:spcAft>
              <a:buSzPts val="1100"/>
              <a:buChar char="-"/>
            </a:pPr>
            <a:r>
              <a:rPr lang="fr" u="sng">
                <a:solidFill>
                  <a:schemeClr val="hlink"/>
                </a:solidFill>
                <a:hlinkClick r:id="rId15"/>
              </a:rPr>
              <a:t>https://www.revuepolitique.be/decoder-larizona-3-4-un-neoliberalisme-aux-accents-autoritaires/</a:t>
            </a:r>
            <a:endParaRPr/>
          </a:p>
          <a:p>
            <a:pPr marL="914400" lvl="1" indent="-298450" algn="l" rtl="0">
              <a:spcBef>
                <a:spcPts val="0"/>
              </a:spcBef>
              <a:spcAft>
                <a:spcPts val="0"/>
              </a:spcAft>
              <a:buClr>
                <a:schemeClr val="dk1"/>
              </a:buClr>
              <a:buSzPts val="1100"/>
              <a:buChar char="-"/>
            </a:pPr>
            <a:r>
              <a:rPr lang="fr">
                <a:solidFill>
                  <a:schemeClr val="dk1"/>
                </a:solidFill>
              </a:rPr>
              <a:t>Les Clés: “Interdire les organisations radicales ? La "Loi Quintin" décryptée” </a:t>
            </a:r>
            <a:r>
              <a:rPr lang="fr" u="sng">
                <a:solidFill>
                  <a:schemeClr val="hlink"/>
                </a:solidFill>
                <a:hlinkClick r:id="rId16"/>
              </a:rPr>
              <a:t>https://auvio.rtbf.be/media/les-cles-les-cles-3392499</a:t>
            </a:r>
            <a:endParaRPr/>
          </a:p>
          <a:p>
            <a:pPr marL="914400" lvl="0" indent="0" algn="l" rtl="0">
              <a:spcBef>
                <a:spcPts val="0"/>
              </a:spcBef>
              <a:spcAft>
                <a:spcPts val="0"/>
              </a:spcAft>
              <a:buNone/>
            </a:pPr>
            <a:endParaRPr/>
          </a:p>
          <a:p>
            <a:pPr marL="457200" lvl="0" indent="-298450" algn="l" rtl="0">
              <a:spcBef>
                <a:spcPts val="0"/>
              </a:spcBef>
              <a:spcAft>
                <a:spcPts val="0"/>
              </a:spcAft>
              <a:buSzPts val="1100"/>
              <a:buChar char="-"/>
            </a:pPr>
            <a:r>
              <a:rPr lang="fr"/>
              <a:t>Les analyses du Ciré sur la migration : </a:t>
            </a:r>
            <a:endParaRPr/>
          </a:p>
          <a:p>
            <a:pPr marL="914400" lvl="1" indent="-298450" algn="l" rtl="0">
              <a:spcBef>
                <a:spcPts val="0"/>
              </a:spcBef>
              <a:spcAft>
                <a:spcPts val="0"/>
              </a:spcAft>
              <a:buSzPts val="1100"/>
              <a:buChar char="-"/>
            </a:pPr>
            <a:r>
              <a:rPr lang="fr" u="sng">
                <a:solidFill>
                  <a:schemeClr val="hlink"/>
                </a:solidFill>
                <a:hlinkClick r:id="rId17"/>
              </a:rPr>
              <a:t>https://www.cire.be/publication/decryptage-gouvernement-arizona-1-4-accueil-protection/</a:t>
            </a:r>
            <a:endParaRPr/>
          </a:p>
          <a:p>
            <a:pPr marL="914400" lvl="1" indent="-298450" algn="l" rtl="0">
              <a:spcBef>
                <a:spcPts val="0"/>
              </a:spcBef>
              <a:spcAft>
                <a:spcPts val="0"/>
              </a:spcAft>
              <a:buSzPts val="1100"/>
              <a:buChar char="-"/>
            </a:pPr>
            <a:r>
              <a:rPr lang="fr" u="sng">
                <a:solidFill>
                  <a:schemeClr val="hlink"/>
                </a:solidFill>
                <a:hlinkClick r:id="rId18"/>
              </a:rPr>
              <a:t>https://www.cire.be/publication/decryptage-gouvernement-arizona-2-4-sejour-regroupement-familial/</a:t>
            </a:r>
            <a:endParaRPr/>
          </a:p>
          <a:p>
            <a:pPr marL="914400" lvl="1" indent="-298450" algn="l" rtl="0">
              <a:spcBef>
                <a:spcPts val="0"/>
              </a:spcBef>
              <a:spcAft>
                <a:spcPts val="0"/>
              </a:spcAft>
              <a:buSzPts val="1100"/>
              <a:buChar char="-"/>
            </a:pPr>
            <a:r>
              <a:rPr lang="fr" u="sng">
                <a:solidFill>
                  <a:schemeClr val="hlink"/>
                </a:solidFill>
                <a:hlinkClick r:id="rId19"/>
              </a:rPr>
              <a:t>https://www.cire.be/publication/decryptage-gouvernement-arizona-3-4-aide-sociale-integration-nationalite/</a:t>
            </a:r>
            <a:endParaRPr/>
          </a:p>
          <a:p>
            <a:pPr marL="914400" lvl="1" indent="-298450" algn="l" rtl="0">
              <a:spcBef>
                <a:spcPts val="0"/>
              </a:spcBef>
              <a:spcAft>
                <a:spcPts val="0"/>
              </a:spcAft>
              <a:buSzPts val="1100"/>
              <a:buChar char="-"/>
            </a:pPr>
            <a:r>
              <a:rPr lang="fr" u="sng">
                <a:solidFill>
                  <a:schemeClr val="hlink"/>
                </a:solidFill>
                <a:hlinkClick r:id="rId20"/>
              </a:rPr>
              <a:t>https://www.cire.be/publication/decryptage-gouvernement-arizona-4-4-sejour-irregulier-politique-de-retour/</a:t>
            </a:r>
            <a:endParaRPr/>
          </a:p>
          <a:p>
            <a:pPr marL="914400" lvl="1" indent="-298450" algn="l" rtl="0">
              <a:spcBef>
                <a:spcPts val="0"/>
              </a:spcBef>
              <a:spcAft>
                <a:spcPts val="0"/>
              </a:spcAft>
              <a:buSzPts val="1100"/>
              <a:buChar char="-"/>
            </a:pPr>
            <a:r>
              <a:rPr lang="fr" u="sng">
                <a:solidFill>
                  <a:schemeClr val="hlink"/>
                </a:solidFill>
                <a:hlinkClick r:id="rId21"/>
              </a:rPr>
              <a:t>https://www.cire.be/publication/premieres-mesures-arizona-en-matiere-dasile-et-de-migration/</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88b02f070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88b02f070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b="1">
                <a:solidFill>
                  <a:schemeClr val="dk1"/>
                </a:solidFill>
              </a:rPr>
              <a:t>Pension anticipée </a:t>
            </a:r>
            <a:r>
              <a:rPr lang="fr">
                <a:solidFill>
                  <a:schemeClr val="dk1"/>
                </a:solidFill>
              </a:rPr>
              <a:t>si longue carrière (entre 42 et 44 ans de carrière) : </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fr">
                <a:solidFill>
                  <a:schemeClr val="dk1"/>
                </a:solidFill>
              </a:rPr>
              <a:t>les conditions pour y avoir droit sont durcies : chaque année de carrière doit compter au moins 156 jours de travail presté au lieu de 104 jours précédemment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a:solidFill>
                  <a:schemeClr val="dk1"/>
                </a:solidFill>
              </a:rPr>
              <a:t>un malus pension de 5% par année d’anticipation est introduit si le travailleur a travaillé moins de 156 jours prestés/an pendant 35 ans ou moins de 7020 jours prestés sur la carrière (=22.5 ans à temps plein). Le malus a lieu pour l’entièreté de la pension (voir calcul slide suivant). </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fr">
                <a:solidFill>
                  <a:schemeClr val="dk1"/>
                </a:solidFill>
              </a:rPr>
              <a:t>1 travailleur sur 3 et 1 travailleuse sur 2 prenant sa pension anticipée est impacté.e par le malus pour une diminution du montant de sa pension en moyenne de 390 euros par mois. </a:t>
            </a: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be0cfa25f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be0cfa25f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500"/>
              </a:spcBef>
              <a:spcAft>
                <a:spcPts val="0"/>
              </a:spcAft>
              <a:buNone/>
            </a:pPr>
            <a:r>
              <a:rPr lang="fr" b="1">
                <a:solidFill>
                  <a:schemeClr val="dk1"/>
                </a:solidFill>
              </a:rPr>
              <a:t>Incapacité de travail</a:t>
            </a:r>
            <a:r>
              <a:rPr lang="fr">
                <a:solidFill>
                  <a:schemeClr val="dk1"/>
                </a:solidFill>
              </a:rPr>
              <a:t> (projet de loi approuvé le 18 décembre 2025)</a:t>
            </a:r>
            <a:endParaRPr>
              <a:solidFill>
                <a:schemeClr val="dk1"/>
              </a:solidFill>
            </a:endParaRPr>
          </a:p>
          <a:p>
            <a:pPr marL="457200" lvl="0" indent="-298450" algn="l" rtl="0">
              <a:lnSpc>
                <a:spcPct val="90000"/>
              </a:lnSpc>
              <a:spcBef>
                <a:spcPts val="500"/>
              </a:spcBef>
              <a:spcAft>
                <a:spcPts val="0"/>
              </a:spcAft>
              <a:buClr>
                <a:schemeClr val="dk1"/>
              </a:buClr>
              <a:buSzPts val="1100"/>
              <a:buChar char="●"/>
            </a:pPr>
            <a:r>
              <a:rPr lang="fr">
                <a:solidFill>
                  <a:schemeClr val="dk1"/>
                </a:solidFill>
              </a:rPr>
              <a:t>Travailleurs malades:</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Renforcement des sanctions financières pour les personnes en incapacité de travail : suspension des indemnités en cas d’absence non-justifiée à un rdv de réintégration du médecin du travail ou de la mutuelle. </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Perte des indemnités en cas d’absence non justifiée à un rendez-vous de réintégration du médecin du travail ou de la mutuelle</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Perte des indemnités en cas de non-production du certificat annuel</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Limitation de la possibilité d'une absence d’une journée sans certificat médical de trois à deux jours </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C4 force majeure médicale (sans préavis ni indemnité) possible après 6 mois d’incapacité au lieu de 9 mois</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Le parcours de réintégration était sur base volontaire avant l’arizona. Il devient obligatoire si une analyse révèle un potentiel d’emploi</a:t>
            </a:r>
            <a:endParaRPr>
              <a:solidFill>
                <a:schemeClr val="dk1"/>
              </a:solidFill>
            </a:endParaRPr>
          </a:p>
          <a:p>
            <a:pPr marL="914400" lvl="1" indent="-298450" algn="l" rtl="0">
              <a:lnSpc>
                <a:spcPct val="107000"/>
              </a:lnSpc>
              <a:spcBef>
                <a:spcPts val="0"/>
              </a:spcBef>
              <a:spcAft>
                <a:spcPts val="0"/>
              </a:spcAft>
              <a:buClr>
                <a:schemeClr val="dk1"/>
              </a:buClr>
              <a:buSzPts val="1100"/>
              <a:buChar char="○"/>
            </a:pPr>
            <a:r>
              <a:rPr lang="fr">
                <a:solidFill>
                  <a:schemeClr val="dk1"/>
                </a:solidFill>
              </a:rPr>
              <a:t>Introduction de l'obligation d'inclure dans le règlement du travail une procédure visant à maintenir le contact avec les travailleurs en incapacité de travail ;</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Limitation du salaire garanti (salaire payé à 100% par l’employeur) en cas de rechute : avant Arizona, salaire garanti si rechute en incapacité après 14 jours de reprise. Après Arizona, salaire garanti après 8 semaines de reprises uniquement. Gain pour l’employeur qui ne doit pas payer de salaire garanti si rechute entre 2 et 8 semaines après l’incapacité. </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fr">
                <a:solidFill>
                  <a:schemeClr val="dk1"/>
                </a:solidFill>
              </a:rPr>
              <a:t>Mutuelles:</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Responsabilisation des mutuelles : 15% de leur financement liés à leurs résultats de réintégration</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Réexamen de 218.000 personnes, avec objectif d’une diminution de 17% (= 37.000 personnes exclues)</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Audit par l’INAMI, avec sanction en cas de performance « insuffisante » </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fr">
                <a:solidFill>
                  <a:schemeClr val="dk1"/>
                </a:solidFill>
              </a:rPr>
              <a:t>Employeur:</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Contribution de 30% de l’indemnité maladie pendant les 4 premiers mois d’incapacité de travail après le salaire garanti  =&gt; les revenus sont entièrement reversés aux employeurs via une  « diminution des charges »</a:t>
            </a:r>
            <a:endParaRPr>
              <a:solidFill>
                <a:schemeClr val="dk1"/>
              </a:solidFill>
            </a:endParaRPr>
          </a:p>
          <a:p>
            <a:pPr marL="914400" lvl="1" indent="-298450" algn="l" rtl="0">
              <a:lnSpc>
                <a:spcPct val="107000"/>
              </a:lnSpc>
              <a:spcBef>
                <a:spcPts val="0"/>
              </a:spcBef>
              <a:spcAft>
                <a:spcPts val="0"/>
              </a:spcAft>
              <a:buClr>
                <a:schemeClr val="dk1"/>
              </a:buClr>
              <a:buSzPts val="1100"/>
              <a:buChar char="○"/>
            </a:pPr>
            <a:r>
              <a:rPr lang="fr">
                <a:solidFill>
                  <a:schemeClr val="dk1"/>
                </a:solidFill>
              </a:rPr>
              <a:t>L'employeur (&gt; 20 travailleurs) qui, six mois après le début de l'incapacité de travail, n'a pas entamé de trajet de réintégration pour les travailleurs en incapacité de travail présentant un potentiel de travail est sanctionné.</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fr">
                <a:solidFill>
                  <a:schemeClr val="dk1"/>
                </a:solidFill>
              </a:rPr>
              <a:t>Médecins:</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Restriction du droit de signer un certificat médical : seul le généraliste ayant le dossier médical global du patient ou les spécialistes</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Interdiction de signer un 1er certificat médical de + 3 semaines</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Pendant la première année, interdiction de signer un certificat ultérieur de + de 3 mois</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Après 1 an d’incapacité, obligation d’établir un certificat annuel avec le diagnostic, la durée attendue et les possibilités de travail adapté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fr" b="1"/>
              <a:t>Soins de santé - économies</a:t>
            </a:r>
            <a:r>
              <a:rPr lang="fr"/>
              <a:t> - une partie des économies (907 millions) a déjà été décidée dans le budget 2026. Une autre doit encore être décidée. Quelques exemples de mesures prises (non exhaustif) :</a:t>
            </a:r>
            <a:endParaRPr/>
          </a:p>
          <a:p>
            <a:pPr marL="457200" lvl="0" indent="-298450" algn="l" rtl="0">
              <a:spcBef>
                <a:spcPts val="0"/>
              </a:spcBef>
              <a:spcAft>
                <a:spcPts val="0"/>
              </a:spcAft>
              <a:buSzPts val="1100"/>
              <a:buChar char="●"/>
            </a:pPr>
            <a:r>
              <a:rPr lang="fr"/>
              <a:t>150 millions chez les médecins, principalement dans des domaines qui sont fort financés : biologie clinique (analyses de laboratoire), imagerie médicale (scanner), chirurgie. Ces économies visent surtout l’efficience et l’adaptation à la technologie. </a:t>
            </a:r>
            <a:endParaRPr/>
          </a:p>
          <a:p>
            <a:pPr marL="457200" lvl="0" indent="-298450" algn="l" rtl="0">
              <a:spcBef>
                <a:spcPts val="0"/>
              </a:spcBef>
              <a:spcAft>
                <a:spcPts val="0"/>
              </a:spcAft>
              <a:buSzPts val="1100"/>
              <a:buChar char="●"/>
            </a:pPr>
            <a:r>
              <a:rPr lang="fr"/>
              <a:t>Secteur hospitalier : 50 millions </a:t>
            </a:r>
            <a:endParaRPr/>
          </a:p>
          <a:p>
            <a:pPr marL="457200" lvl="0" indent="-298450" algn="l" rtl="0">
              <a:spcBef>
                <a:spcPts val="0"/>
              </a:spcBef>
              <a:spcAft>
                <a:spcPts val="0"/>
              </a:spcAft>
              <a:buSzPts val="1100"/>
              <a:buChar char="●"/>
            </a:pPr>
            <a:r>
              <a:rPr lang="fr"/>
              <a:t>Secteur pharmaceutiques : 402 millions. Ici, les mesures touchent en partie les patients (avec l’introduction d’un coût supplémentaire de 2€ pour les emballages des médicaments) mais aussi l’efficience en ce qui concerne certains médicaments qui sont trop prescrits. </a:t>
            </a:r>
            <a:endParaRPr/>
          </a:p>
          <a:p>
            <a:pPr marL="457200" lvl="0" indent="-298450" algn="l" rtl="0">
              <a:spcBef>
                <a:spcPts val="0"/>
              </a:spcBef>
              <a:spcAft>
                <a:spcPts val="0"/>
              </a:spcAft>
              <a:buSzPts val="1100"/>
              <a:buChar char="●"/>
            </a:pPr>
            <a:r>
              <a:rPr lang="fr"/>
              <a:t>Auparavant, les prestations chez les sages-femmes étaient gratuites. Il y aura dorénavant une participation financière des patients : 4€ pour les bénéficiaires ordinaires et 1€ pour les BIM. Cela touche donc également les patients et crée un précédent </a:t>
            </a:r>
            <a:endParaRPr/>
          </a:p>
          <a:p>
            <a:pPr marL="0" lvl="0" indent="0" algn="l" rtl="0">
              <a:spcBef>
                <a:spcPts val="0"/>
              </a:spcBef>
              <a:spcAft>
                <a:spcPts val="0"/>
              </a:spcAft>
              <a:buNone/>
            </a:pPr>
            <a:endParaRPr/>
          </a:p>
          <a:p>
            <a:pPr marL="0" lvl="0" indent="0" algn="l" rtl="0">
              <a:spcBef>
                <a:spcPts val="0"/>
              </a:spcBef>
              <a:spcAft>
                <a:spcPts val="0"/>
              </a:spcAft>
              <a:buNone/>
            </a:pPr>
            <a:r>
              <a:rPr lang="fr" b="1"/>
              <a:t>Indexation plus lente des prestations sociales et gel de l’enveloppe bien-être</a:t>
            </a:r>
            <a:endParaRPr b="1"/>
          </a:p>
          <a:p>
            <a:pPr marL="457200" lvl="0" indent="-298450" algn="l" rtl="0">
              <a:spcBef>
                <a:spcPts val="0"/>
              </a:spcBef>
              <a:spcAft>
                <a:spcPts val="0"/>
              </a:spcAft>
              <a:buSzPts val="1100"/>
              <a:buChar char="●"/>
            </a:pPr>
            <a:r>
              <a:rPr lang="fr"/>
              <a:t>Indexation des prestations sociales et des fonctionnaires 3 mois après le dépassement de l’indice pivot au lieu de deux mois </a:t>
            </a:r>
            <a:endParaRPr/>
          </a:p>
          <a:p>
            <a:pPr marL="457200" lvl="0" indent="-298450" algn="l" rtl="0">
              <a:spcBef>
                <a:spcPts val="0"/>
              </a:spcBef>
              <a:spcAft>
                <a:spcPts val="0"/>
              </a:spcAft>
              <a:buSzPts val="1100"/>
              <a:buChar char="●"/>
            </a:pPr>
            <a:r>
              <a:rPr lang="fr"/>
              <a:t>L’enveloppe bien-être permettait d’augmenter les minimas sociaux chaque année pour qu’ils puissent suivre l’évolution des salaires. Cette enveloppe importante ne sera pas accordée pour toute la législature.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80f0a031e9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80f0a031e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chemeClr val="dk1"/>
                </a:solidFill>
              </a:rPr>
              <a:t>Plafonnement de l’indexation</a:t>
            </a:r>
            <a:r>
              <a:rPr lang="fr">
                <a:solidFill>
                  <a:schemeClr val="dk1"/>
                </a:solidFill>
              </a:rPr>
              <a:t> - mises en oeuvre de la mesure (la mesure n’est pas encore votée, les textes législatifs sont en cours de rédaction): </a:t>
            </a:r>
            <a:endParaRPr>
              <a:solidFill>
                <a:schemeClr val="dk1"/>
              </a:solidFill>
            </a:endParaRPr>
          </a:p>
          <a:p>
            <a:pPr marL="457200" lvl="0" indent="-298450" algn="l" rtl="0">
              <a:spcBef>
                <a:spcPts val="0"/>
              </a:spcBef>
              <a:spcAft>
                <a:spcPts val="0"/>
              </a:spcAft>
              <a:buClr>
                <a:schemeClr val="dk1"/>
              </a:buClr>
              <a:buSzPts val="1100"/>
              <a:buChar char="●"/>
            </a:pPr>
            <a:r>
              <a:rPr lang="fr">
                <a:solidFill>
                  <a:schemeClr val="dk1"/>
                </a:solidFill>
              </a:rPr>
              <a:t>La partie du salaire au dessus de 4 000 euros par mois (pour un temps plein) n’est pas indexée une fois en 2026 (de 2%) et une seconde fois en 2028 (de 2%)</a:t>
            </a:r>
            <a:endParaRPr>
              <a:solidFill>
                <a:schemeClr val="dk1"/>
              </a:solidFill>
            </a:endParaRPr>
          </a:p>
          <a:p>
            <a:pPr marL="457200" lvl="0" indent="-298450" algn="l" rtl="0">
              <a:spcBef>
                <a:spcPts val="0"/>
              </a:spcBef>
              <a:spcAft>
                <a:spcPts val="0"/>
              </a:spcAft>
              <a:buClr>
                <a:schemeClr val="dk1"/>
              </a:buClr>
              <a:buSzPts val="1100"/>
              <a:buChar char="●"/>
            </a:pPr>
            <a:r>
              <a:rPr lang="fr">
                <a:solidFill>
                  <a:schemeClr val="dk1"/>
                </a:solidFill>
              </a:rPr>
              <a:t>Le salaire pris en compte est le salaire mensuel brut à temps plein hors primes, sursalaires, heures supplémentaires, avantages extralégaux éventuelles, primes de fin d’années, etc</a:t>
            </a:r>
            <a:endParaRPr>
              <a:solidFill>
                <a:schemeClr val="dk1"/>
              </a:solidFill>
            </a:endParaRPr>
          </a:p>
          <a:p>
            <a:pPr marL="457200" lvl="0" indent="-298450" algn="l" rtl="0">
              <a:spcBef>
                <a:spcPts val="0"/>
              </a:spcBef>
              <a:spcAft>
                <a:spcPts val="0"/>
              </a:spcAft>
              <a:buClr>
                <a:schemeClr val="dk1"/>
              </a:buClr>
              <a:buSzPts val="1100"/>
              <a:buChar char="●"/>
            </a:pPr>
            <a:r>
              <a:rPr lang="fr">
                <a:solidFill>
                  <a:schemeClr val="dk1"/>
                </a:solidFill>
              </a:rPr>
              <a:t>Pour les temps partiels, le salaire est proratisé sur leur temps de travail</a:t>
            </a:r>
            <a:endParaRPr>
              <a:solidFill>
                <a:schemeClr val="dk1"/>
              </a:solidFill>
            </a:endParaRPr>
          </a:p>
          <a:p>
            <a:pPr marL="457200" lvl="0" indent="-298450" algn="l" rtl="0">
              <a:spcBef>
                <a:spcPts val="0"/>
              </a:spcBef>
              <a:spcAft>
                <a:spcPts val="0"/>
              </a:spcAft>
              <a:buClr>
                <a:schemeClr val="dk1"/>
              </a:buClr>
              <a:buSzPts val="1100"/>
              <a:buChar char="●"/>
            </a:pPr>
            <a:r>
              <a:rPr lang="fr">
                <a:solidFill>
                  <a:schemeClr val="dk1"/>
                </a:solidFill>
              </a:rPr>
              <a:t>Cotisation sociale patronale spéciale équivalente à la moitié du gain pour les patrons</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bfd0452ac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bfd0452ac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a:solidFill>
                  <a:schemeClr val="dk1"/>
                </a:solidFill>
              </a:rPr>
              <a:t>Aucune de ces mesures n’a déjà été votée sauf l’extension des flexijobs et des jobs étudiants. Certaines mesures font déjà l’objet d’un projet de loi déposé au Parlement et en cours de discusions, d’autres sont pour avis au Conseil d’Etat et d’autres sont encore discutées au niveau du parlement. Certaines mesures sont déjà approuvées en première ou deuxième lecture au conseil des ministres mais doivent encore passé l’examen parlementaire. D’autres n’ont été approuvées qu’en première lecture et sont pour avis au Conseil d’Etat (heures supplémentaires, flexijobs). D’autres n’ont pas encore été discutées (horaire en accordéon)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b="1">
                <a:solidFill>
                  <a:schemeClr val="dk1"/>
                </a:solidFill>
              </a:rPr>
              <a:t>Suppression de la durée minimale de travail</a:t>
            </a:r>
            <a:r>
              <a:rPr lang="fr">
                <a:solidFill>
                  <a:schemeClr val="dk1"/>
                </a:solidFill>
              </a:rPr>
              <a:t> d’⅓ temps (contrat de 3h autorisé) → multiplication des minis contrats précaires.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b="1">
                <a:solidFill>
                  <a:schemeClr val="dk1"/>
                </a:solidFill>
              </a:rPr>
              <a:t>Autorisation généralisée du travail de nuit</a:t>
            </a:r>
            <a:r>
              <a:rPr lang="fr">
                <a:solidFill>
                  <a:schemeClr val="dk1"/>
                </a:solidFill>
              </a:rPr>
              <a:t> (avant arizona : interdiction généralisée)</a:t>
            </a:r>
            <a:r>
              <a:rPr lang="fr" b="1">
                <a:solidFill>
                  <a:schemeClr val="dk1"/>
                </a:solidFill>
              </a:rPr>
              <a:t> </a:t>
            </a:r>
            <a:r>
              <a:rPr lang="fr">
                <a:solidFill>
                  <a:schemeClr val="dk1"/>
                </a:solidFill>
              </a:rPr>
              <a:t>→ magasins ouverts jusqu'à 21h et 22h le week-end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b="1">
                <a:solidFill>
                  <a:schemeClr val="dk1"/>
                </a:solidFill>
              </a:rPr>
              <a:t>Extension du travail du dimanche </a:t>
            </a:r>
            <a:r>
              <a:rPr lang="fr">
                <a:solidFill>
                  <a:schemeClr val="dk1"/>
                </a:solidFill>
              </a:rPr>
              <a:t>dans le commerce: avec la suppression du jour de fermeture obligatoire hebdomadaire (auparavant, tous les commerces devaient être fermés 24h d’affiliée par semaine)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a:solidFill>
                  <a:schemeClr val="dk1"/>
                </a:solidFill>
              </a:rPr>
              <a:t>Levée de l’interdiction des travaux de construction avant 7h et après 18h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b="1">
                <a:solidFill>
                  <a:schemeClr val="dk1"/>
                </a:solidFill>
              </a:rPr>
              <a:t>Fin des primes de nuit</a:t>
            </a:r>
            <a:r>
              <a:rPr lang="fr">
                <a:solidFill>
                  <a:schemeClr val="dk1"/>
                </a:solidFill>
              </a:rPr>
              <a:t> pour les prestations entre 23h et 24h dans la distribution, le transport et la logistique, pour les travailleurs dont le contrat de travail commence à partir de 2026 → perte salariale importante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a:solidFill>
                  <a:schemeClr val="dk1"/>
                </a:solidFill>
              </a:rPr>
              <a:t>Limitation des préavis à 52 semaines et réinstauration de la période d’essai de 6 mois avec un préavis = 1 semaine pendant ces 6 mois d’essais → gain pour l’employeur qui doit payer moins de préavis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a:solidFill>
                  <a:schemeClr val="dk1"/>
                </a:solidFill>
              </a:rPr>
              <a:t>Instauration de 360 heures supplémentaires « volontaires » par an (450h dans l’horeca) dont 240h (360h dans l’horeca) avec brut = net. Différence entre heures supplémentaires “volontaires” et heures supplémentaires classiques (voir plus bas pour plus de détails): </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Pas de possibilité de récupération</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Pas de sursalaire (50% ou 100%)</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Pas de supplément de pécule de vacances</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Pas de financement de la sécurité sociale</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fr">
                <a:solidFill>
                  <a:schemeClr val="dk1"/>
                </a:solidFill>
              </a:rPr>
              <a:t>Pas de contrôle syndical (un simple accord du travailleur vaut)</a:t>
            </a:r>
            <a:endParaRPr>
              <a:solidFill>
                <a:schemeClr val="dk1"/>
              </a:solidFill>
            </a:endParaRPr>
          </a:p>
          <a:p>
            <a:pPr marL="914400" lvl="1" indent="-317500" algn="l" rtl="0">
              <a:lnSpc>
                <a:spcPct val="90000"/>
              </a:lnSpc>
              <a:spcBef>
                <a:spcPts val="0"/>
              </a:spcBef>
              <a:spcAft>
                <a:spcPts val="0"/>
              </a:spcAft>
              <a:buClr>
                <a:schemeClr val="dk1"/>
              </a:buClr>
              <a:buSzPts val="1400"/>
              <a:buChar char="○"/>
            </a:pPr>
            <a:r>
              <a:rPr lang="fr">
                <a:solidFill>
                  <a:schemeClr val="dk1"/>
                </a:solidFill>
              </a:rPr>
              <a:t>Gros gain pour l’employeur, grosse perte pour la sécu et le travailleur. Sur 10 heures supplémentaires volontaires avec un salaire horaire de 20€, le travailleur perd 67€, la sécu 77€ et le patron gagne 144€ par mois par rapport aux heures supplémentaires ordinaires… </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fr" b="1">
                <a:solidFill>
                  <a:schemeClr val="dk1"/>
                </a:solidFill>
              </a:rPr>
              <a:t>Horaires en accordéon = annualisation du temps de travail : </a:t>
            </a:r>
            <a:r>
              <a:rPr lang="fr">
                <a:solidFill>
                  <a:schemeClr val="dk1"/>
                </a:solidFill>
              </a:rPr>
              <a:t>la durée hebdomadaire de travail (38h) doit être respectée en moyenne sur l’année. L’employeur peut décider de faire travailler plus ses employés (jusque 50h/semaines) certaines périodes et d’autres moins. Cela est imposé par l’employeur qui doit avertir l’employé 5 jours ouvrables avant. Plus de sursalaire pendant les semaines de grosses activités avec plus d’heures prestées.</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fr">
                <a:solidFill>
                  <a:schemeClr val="dk1"/>
                </a:solidFill>
              </a:rPr>
              <a:t>Extension des </a:t>
            </a:r>
            <a:r>
              <a:rPr lang="fr" b="1">
                <a:solidFill>
                  <a:schemeClr val="dk1"/>
                </a:solidFill>
              </a:rPr>
              <a:t>flexi-jobs</a:t>
            </a:r>
            <a:r>
              <a:rPr lang="fr">
                <a:solidFill>
                  <a:schemeClr val="dk1"/>
                </a:solidFill>
              </a:rPr>
              <a:t> et</a:t>
            </a:r>
            <a:r>
              <a:rPr lang="fr" b="1">
                <a:solidFill>
                  <a:schemeClr val="dk1"/>
                </a:solidFill>
              </a:rPr>
              <a:t> jobs-étudiants </a:t>
            </a:r>
            <a:r>
              <a:rPr lang="fr">
                <a:solidFill>
                  <a:schemeClr val="dk1"/>
                </a:solidFill>
              </a:rPr>
              <a:t>et intérimaires à durée indéterminée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fr">
                <a:solidFill>
                  <a:schemeClr val="dk1"/>
                </a:solidFill>
              </a:rPr>
              <a:t>Introduction des flexijobs dans tous les secteurs (secteur privé et public). Avant, flexijobs cantonnés à certains secteurs → saignée pour la sécurité sociale et les recettes fiscales puisque il n’y a pas de cotisations sociales personnelles et d’impôt sur les flexijobs. Seules des cotisations sociales patronales (28%) sont dues.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fr">
                <a:solidFill>
                  <a:schemeClr val="dk1"/>
                </a:solidFill>
              </a:rPr>
              <a:t>Pérennisation des 650 heures de jobs d’étudiants → saignée pour la sécurité sociale puisque le taux de cotisation est de 5,4% pour l’employeur (contre 25%) et de 2,7% pour le travailleur (contre 14%) + concurrence aux métiers peu qualifié</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fr">
                <a:solidFill>
                  <a:schemeClr val="dk1"/>
                </a:solidFill>
              </a:rPr>
              <a:t>Généralisation des intérimaires à durée indéterminée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fr">
                <a:solidFill>
                  <a:schemeClr val="dk1"/>
                </a:solidFill>
              </a:rPr>
              <a:t>Quelques éléments de comparaison entre heures supplémentaires « classiques » et Heures supplémentaires volontaires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a:solidFill>
                  <a:schemeClr val="dk1"/>
                </a:solidFill>
              </a:rPr>
              <a:t>Sur le plan salarial, les HS classiques donnent droit à un sursalaire de 50% ou 100% le dimanche ou un jour férié ; et ce sursalaire (soumis à cotisations sociales) est valorisé pour le calcul du double pécule de vacances (voire également de la partie variable de la prime de fin d’année ?) et des droits en sécurité sociale (indemnités de maladie, allocations de chômage, pensions, etc.). Dans la plupart des situations, il est fort probable que l’ensemble de ces rémunérations et revenus de remplacement soient supérieurs à ce que « gagne » le travailleur à travers l’exonération de cotisations sociales (13,07% du brut) et de précompte professionnel (tenant compte de la réduction de 57,75% de précompte professionnel sur l’HS brute) prévue pour les HSV de relance. Sur ce plan, la communication de l’employeur (et du gouvernement), parlant d’un « </a:t>
            </a:r>
            <a:r>
              <a:rPr lang="fr" i="1">
                <a:solidFill>
                  <a:schemeClr val="dk1"/>
                </a:solidFill>
              </a:rPr>
              <a:t>régime avantageux</a:t>
            </a:r>
            <a:r>
              <a:rPr lang="fr">
                <a:solidFill>
                  <a:schemeClr val="dk1"/>
                </a:solidFill>
              </a:rPr>
              <a:t> », est malhonnête. Comme souvent en matière d’optimisation salariale, l’employeur y gagne financièrement et ne prend aucun risque, tandis que le travailleur y perd financièrement, à court et à long terme, et prend tous les risques.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a:solidFill>
                  <a:schemeClr val="dk1"/>
                </a:solidFill>
              </a:rPr>
              <a:t>Sur le plan de la diminution du temps de travail et de la conciliation vie privée-vie professionnelle, les HS classiques donnent toujours droit à une récupération rémunérée (sauf exceptions, à la demande du travailleur et avec son accord écrit préalable, pour certains motifs uniquement), ce qui n’est jamais le cas des HSV. Le recours aux HSV revient à allonger la durée du travail à temps plein.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a:solidFill>
                  <a:schemeClr val="dk1"/>
                </a:solidFill>
              </a:rPr>
              <a:t>Sur le plan de la liberté du travail, certes les HSV sont « volontaires » (alors que les HS classiques ne le sont pas), mais dans le cadre d’une relation de travail basée sur un lien de subordination, ce volontariat est, bien souvent, une fiction juridique. Du reste, l’accord du travailleur vaut, selon la loi, pour 6 mois : une fois que le travailleur a marqué son accord, l’employeur est libre de lui imposer des HSV quand bon lui semble.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a:solidFill>
                  <a:schemeClr val="dk1"/>
                </a:solidFill>
              </a:rPr>
              <a:t>Sur le plan des droits des travailleurs à temps partiel, le recours aux HSV permette d’éviter à l’employeur d’augmenter contractuellement la durée du travail des travailleurs à temps partiel.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a:solidFill>
                  <a:schemeClr val="dk1"/>
                </a:solidFill>
              </a:rPr>
              <a:t>Sur le plan du droit collectif, le recours aux HS classique doit être justifié sur la base d’un des motifs prévus par la loi ; et pour les motifs les plus fréquents (surcroît extraordinaire de travail et nécessité imprévue), l’accord préalable de la DS est requis. Il n’existe aucun verrou collectif en matière d’HSV. Le recours aux HSV permette donc d’éviter tout contrôle syndical sur les dérogations ponctuelles aux limites maximales de la durée du travail.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a:solidFill>
                  <a:schemeClr val="dk1"/>
                </a:solidFill>
              </a:rPr>
              <a:t>Sur le plan du financement de la sécurité sociale, le recours aux HSV conduit à une diminution des dépenses salariales (soumises à cotisations sociales) et donc à une perte pour la sécurité sociale.</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8eaa8db3f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8eaa8db3f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be0cfa25f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be0cfa25f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c695832457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c695832457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solidFill>
                  <a:schemeClr val="dk1"/>
                </a:solidFill>
              </a:rPr>
              <a:t>En excluant massivement du chômage et en sanctionnant les malades, le gouvernement </a:t>
            </a:r>
            <a:r>
              <a:rPr lang="fr" b="1">
                <a:solidFill>
                  <a:schemeClr val="dk1"/>
                </a:solidFill>
              </a:rPr>
              <a:t>élargit le nombre de personnes prêtes à accepter n’importe quel travail</a:t>
            </a:r>
            <a:r>
              <a:rPr lang="fr">
                <a:solidFill>
                  <a:schemeClr val="dk1"/>
                </a:solidFill>
              </a:rPr>
              <a:t>. Cette masse de travailleuses précarisées devient un </a:t>
            </a:r>
            <a:r>
              <a:rPr lang="fr" b="1">
                <a:solidFill>
                  <a:schemeClr val="dk1"/>
                </a:solidFill>
              </a:rPr>
              <a:t>outil de pression</a:t>
            </a:r>
            <a:r>
              <a:rPr lang="fr">
                <a:solidFill>
                  <a:schemeClr val="dk1"/>
                </a:solidFill>
              </a:rPr>
              <a:t> pour les employeurs :</a:t>
            </a:r>
            <a:br>
              <a:rPr lang="fr">
                <a:solidFill>
                  <a:schemeClr val="dk1"/>
                </a:solidFill>
              </a:rPr>
            </a:br>
            <a:r>
              <a:rPr lang="fr">
                <a:solidFill>
                  <a:schemeClr val="dk1"/>
                </a:solidFill>
              </a:rPr>
              <a:t>« Si tu refuses les heures sup, il y en a dix derrière toi »</a:t>
            </a:r>
            <a:br>
              <a:rPr lang="fr">
                <a:solidFill>
                  <a:schemeClr val="dk1"/>
                </a:solidFill>
              </a:rPr>
            </a:br>
            <a:r>
              <a:rPr lang="fr">
                <a:solidFill>
                  <a:schemeClr val="dk1"/>
                </a:solidFill>
              </a:rPr>
              <a:t>« Si tu es trop malade, on te remplace »</a:t>
            </a:r>
            <a:endParaRPr>
              <a:solidFill>
                <a:schemeClr val="dk1"/>
              </a:solidFill>
            </a:endParaRPr>
          </a:p>
          <a:p>
            <a:pPr marL="0" lvl="0" indent="0" algn="l" rtl="0">
              <a:spcBef>
                <a:spcPts val="0"/>
              </a:spcBef>
              <a:spcAft>
                <a:spcPts val="0"/>
              </a:spcAft>
              <a:buNone/>
            </a:pPr>
            <a:r>
              <a:rPr lang="fr"/>
              <a:t>Au lieu de partager le temps de travail, le gouvernement choisit d’exclure les chômeurs et les malades (qui deviennent des gens prêts à accepter n’importe quel boulot) et permet aussi aux employeurs de faire travailler plus et avec plus de flexibilité les travailleurs. Cela sape le pouvoir de négociation des travailleurs en emploi = l’objectif de la réforme. </a:t>
            </a:r>
            <a:r>
              <a:rPr lang="fr" b="1">
                <a:solidFill>
                  <a:schemeClr val="dk1"/>
                </a:solidFill>
              </a:rPr>
              <a:t>On précarise les sans-emploi pour faire obéir les travailleurs en emploi.</a:t>
            </a:r>
            <a:endParaRPr b="1">
              <a:solidFill>
                <a:schemeClr val="dk1"/>
              </a:solidFill>
            </a:endParaRPr>
          </a:p>
          <a:p>
            <a:pPr marL="0" lvl="0" indent="0" algn="l" rtl="0">
              <a:spcBef>
                <a:spcPts val="0"/>
              </a:spcBef>
              <a:spcAft>
                <a:spcPts val="0"/>
              </a:spcAft>
              <a:buNone/>
            </a:pPr>
            <a:r>
              <a:rPr lang="fr">
                <a:solidFill>
                  <a:schemeClr val="dk1"/>
                </a:solidFill>
              </a:rPr>
              <a:t>La misère organisée des uns sert à intensifier, flexibiliser et allonger le travail des autres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fr" b="1">
                <a:solidFill>
                  <a:schemeClr val="lt1"/>
                </a:solidFill>
              </a:rPr>
              <a:t>Gouvernement Arizona : </a:t>
            </a:r>
            <a:endParaRPr b="1">
              <a:solidFill>
                <a:schemeClr val="lt1"/>
              </a:solidFill>
            </a:endParaRPr>
          </a:p>
          <a:p>
            <a:pPr marL="0" lvl="0" indent="0" algn="ctr" rtl="0">
              <a:spcBef>
                <a:spcPts val="0"/>
              </a:spcBef>
              <a:spcAft>
                <a:spcPts val="0"/>
              </a:spcAft>
              <a:buNone/>
            </a:pPr>
            <a:r>
              <a:rPr lang="fr" b="1">
                <a:solidFill>
                  <a:schemeClr val="lt1"/>
                </a:solidFill>
              </a:rPr>
              <a:t>décryptage</a:t>
            </a:r>
            <a:r>
              <a:rPr lang="fr">
                <a:solidFill>
                  <a:schemeClr val="lt1"/>
                </a:solidFill>
              </a:rPr>
              <a:t> </a:t>
            </a:r>
            <a:endParaRPr>
              <a:solidFill>
                <a:schemeClr val="lt1"/>
              </a:solidFill>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title="commune.png"/>
          <p:cNvPicPr preferRelativeResize="0"/>
          <p:nvPr/>
        </p:nvPicPr>
        <p:blipFill>
          <a:blip r:embed="rId3">
            <a:alphaModFix/>
          </a:blip>
          <a:stretch>
            <a:fillRect/>
          </a:stretch>
        </p:blipFill>
        <p:spPr>
          <a:xfrm>
            <a:off x="2208359" y="4269759"/>
            <a:ext cx="2363644" cy="572700"/>
          </a:xfrm>
          <a:prstGeom prst="rect">
            <a:avLst/>
          </a:prstGeom>
          <a:noFill/>
          <a:ln>
            <a:noFill/>
          </a:ln>
        </p:spPr>
      </p:pic>
      <p:pic>
        <p:nvPicPr>
          <p:cNvPr id="57" name="Google Shape;57;p13" title="colere.png"/>
          <p:cNvPicPr preferRelativeResize="0"/>
          <p:nvPr/>
        </p:nvPicPr>
        <p:blipFill>
          <a:blip r:embed="rId4">
            <a:alphaModFix/>
          </a:blip>
          <a:stretch>
            <a:fillRect/>
          </a:stretch>
        </p:blipFill>
        <p:spPr>
          <a:xfrm>
            <a:off x="4613416" y="4241702"/>
            <a:ext cx="1844050" cy="628775"/>
          </a:xfrm>
          <a:prstGeom prst="rect">
            <a:avLst/>
          </a:prstGeom>
          <a:noFill/>
          <a:ln>
            <a:noFill/>
          </a:ln>
        </p:spPr>
      </p:pic>
      <p:sp>
        <p:nvSpPr>
          <p:cNvPr id="58" name="Google Shape;58;p13"/>
          <p:cNvSpPr txBox="1">
            <a:spLocks noGrp="1"/>
          </p:cNvSpPr>
          <p:nvPr>
            <p:ph type="ctrTitle"/>
          </p:nvPr>
        </p:nvSpPr>
        <p:spPr>
          <a:xfrm>
            <a:off x="6723500" y="4201475"/>
            <a:ext cx="2318700" cy="79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fr" sz="2000" b="1">
                <a:solidFill>
                  <a:schemeClr val="lt1"/>
                </a:solidFill>
              </a:rPr>
              <a:t>Janvier 2026</a:t>
            </a:r>
            <a:endParaRPr sz="2000" b="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123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Un effort inégal et non-justifié</a:t>
            </a:r>
            <a:endParaRPr b="1"/>
          </a:p>
        </p:txBody>
      </p:sp>
      <p:sp>
        <p:nvSpPr>
          <p:cNvPr id="131" name="Google Shape;131;p22"/>
          <p:cNvSpPr txBox="1">
            <a:spLocks noGrp="1"/>
          </p:cNvSpPr>
          <p:nvPr>
            <p:ph type="body" idx="1"/>
          </p:nvPr>
        </p:nvSpPr>
        <p:spPr>
          <a:xfrm>
            <a:off x="311700" y="889025"/>
            <a:ext cx="8520600" cy="3873000"/>
          </a:xfrm>
          <a:prstGeom prst="rect">
            <a:avLst/>
          </a:prstGeom>
        </p:spPr>
        <p:txBody>
          <a:bodyPr spcFirstLastPara="1" wrap="square" lIns="91425" tIns="91425" rIns="91425" bIns="91425" anchor="t" anchorCtr="0">
            <a:noAutofit/>
          </a:bodyPr>
          <a:lstStyle/>
          <a:p>
            <a:pPr marL="0" lvl="0" indent="0" algn="l" rtl="0">
              <a:lnSpc>
                <a:spcPct val="90000"/>
              </a:lnSpc>
              <a:spcBef>
                <a:spcPts val="1200"/>
              </a:spcBef>
              <a:spcAft>
                <a:spcPts val="0"/>
              </a:spcAft>
              <a:buNone/>
            </a:pPr>
            <a:r>
              <a:rPr lang="fr" sz="1500" b="1" dirty="0"/>
              <a:t>Taxe sur les plus-value MAIS </a:t>
            </a:r>
            <a:r>
              <a:rPr lang="fr" sz="1500" dirty="0"/>
              <a:t>pour</a:t>
            </a:r>
            <a:r>
              <a:rPr lang="fr" sz="1500" b="1" dirty="0"/>
              <a:t> </a:t>
            </a:r>
            <a:r>
              <a:rPr lang="fr" sz="1500" dirty="0"/>
              <a:t>max. 2% de l’effort total (0,5 milliard)</a:t>
            </a:r>
            <a:endParaRPr sz="1500" dirty="0"/>
          </a:p>
          <a:p>
            <a:pPr marL="0" lvl="0" indent="0" algn="l" rtl="0">
              <a:lnSpc>
                <a:spcPct val="90000"/>
              </a:lnSpc>
              <a:spcBef>
                <a:spcPts val="1200"/>
              </a:spcBef>
              <a:spcAft>
                <a:spcPts val="0"/>
              </a:spcAft>
              <a:buNone/>
            </a:pPr>
            <a:r>
              <a:rPr lang="fr" sz="1500" b="1" dirty="0"/>
              <a:t>Diminution d’impôts sur les salaires MAIS c’est une mesure coûteuse et peu ciblée. </a:t>
            </a:r>
            <a:r>
              <a:rPr lang="fr" sz="1500" dirty="0"/>
              <a:t>Et prévue en fin de législature - verra-t-elle le jour ? </a:t>
            </a:r>
            <a:endParaRPr sz="1500" dirty="0"/>
          </a:p>
          <a:p>
            <a:pPr marL="0" lvl="0" indent="0" algn="l" rtl="0">
              <a:lnSpc>
                <a:spcPct val="90000"/>
              </a:lnSpc>
              <a:spcBef>
                <a:spcPts val="1200"/>
              </a:spcBef>
              <a:spcAft>
                <a:spcPts val="0"/>
              </a:spcAft>
              <a:buNone/>
            </a:pPr>
            <a:r>
              <a:rPr lang="fr" sz="1500" dirty="0"/>
              <a:t>Un cadeau d’</a:t>
            </a:r>
            <a:r>
              <a:rPr lang="fr" sz="1500" b="1" dirty="0"/>
              <a:t>1,2 milliard </a:t>
            </a:r>
            <a:r>
              <a:rPr lang="fr" sz="1500" dirty="0"/>
              <a:t>aux patrons via les</a:t>
            </a:r>
            <a:r>
              <a:rPr lang="fr" sz="1500" b="1" dirty="0"/>
              <a:t> réductions de cotisations patronales</a:t>
            </a:r>
            <a:endParaRPr sz="1500" b="1" dirty="0"/>
          </a:p>
          <a:p>
            <a:pPr marL="0" lvl="0" indent="0" algn="l" rtl="0">
              <a:lnSpc>
                <a:spcPct val="90000"/>
              </a:lnSpc>
              <a:spcBef>
                <a:spcPts val="1200"/>
              </a:spcBef>
              <a:spcAft>
                <a:spcPts val="0"/>
              </a:spcAft>
              <a:buNone/>
            </a:pPr>
            <a:r>
              <a:rPr lang="fr" sz="1500" b="1" dirty="0"/>
              <a:t>Suppression de la réduction d’impôt pour les chômeurs  = </a:t>
            </a:r>
            <a:r>
              <a:rPr lang="fr" sz="1500" dirty="0"/>
              <a:t>Perte de pouvoir d’achat d’environ 200€/mois</a:t>
            </a:r>
            <a:endParaRPr sz="1500" dirty="0"/>
          </a:p>
          <a:p>
            <a:pPr marL="0" lvl="0" indent="0" algn="l" rtl="0">
              <a:lnSpc>
                <a:spcPct val="90000"/>
              </a:lnSpc>
              <a:spcBef>
                <a:spcPts val="1200"/>
              </a:spcBef>
              <a:spcAft>
                <a:spcPts val="0"/>
              </a:spcAft>
              <a:buNone/>
            </a:pPr>
            <a:r>
              <a:rPr lang="fr" sz="1500" b="1" dirty="0"/>
              <a:t>Hausse de la TVA et des accises - 1,7 milliards : </a:t>
            </a:r>
            <a:r>
              <a:rPr lang="fr" sz="1500" dirty="0"/>
              <a:t>touche davantage les ménages à bas revenus</a:t>
            </a:r>
            <a:endParaRPr sz="1500" dirty="0"/>
          </a:p>
          <a:p>
            <a:pPr marL="0" lvl="0" indent="0" algn="l" rtl="0">
              <a:lnSpc>
                <a:spcPct val="90000"/>
              </a:lnSpc>
              <a:spcBef>
                <a:spcPts val="1200"/>
              </a:spcBef>
              <a:spcAft>
                <a:spcPts val="0"/>
              </a:spcAft>
              <a:buNone/>
            </a:pPr>
            <a:r>
              <a:rPr lang="fr" sz="1500" b="1" dirty="0">
                <a:solidFill>
                  <a:srgbClr val="FF0000"/>
                </a:solidFill>
              </a:rPr>
              <a:t>ET un budget très peu crédible : </a:t>
            </a:r>
            <a:r>
              <a:rPr lang="fr" sz="1500" dirty="0"/>
              <a:t>effets retours très largement surestimés (8 milliards) et explosion des dépenses militaires </a:t>
            </a:r>
            <a:endParaRPr sz="1500" dirty="0"/>
          </a:p>
          <a:p>
            <a:pPr marL="0" lvl="0" indent="0" algn="l" rtl="0">
              <a:lnSpc>
                <a:spcPct val="90000"/>
              </a:lnSpc>
              <a:spcBef>
                <a:spcPts val="1200"/>
              </a:spcBef>
              <a:spcAft>
                <a:spcPts val="0"/>
              </a:spcAft>
              <a:buNone/>
            </a:pPr>
            <a:r>
              <a:rPr lang="fr" sz="1500" dirty="0"/>
              <a:t>Le narratif autour de la dette est </a:t>
            </a:r>
            <a:r>
              <a:rPr lang="fr" sz="1500" b="1" dirty="0"/>
              <a:t>idéologique</a:t>
            </a:r>
            <a:r>
              <a:rPr lang="fr" sz="1500" dirty="0"/>
              <a:t>, utilisé pour imposer des politiques qui démantèlent les acquis sociaux et accroissent les profits, pas pour réduire la dette ! </a:t>
            </a:r>
            <a:endParaRPr sz="1400" dirty="0"/>
          </a:p>
          <a:p>
            <a:pPr marL="457200" lvl="0" indent="0" algn="l" rtl="0">
              <a:lnSpc>
                <a:spcPct val="90000"/>
              </a:lnSpc>
              <a:spcBef>
                <a:spcPts val="1200"/>
              </a:spcBef>
              <a:spcAft>
                <a:spcPts val="200"/>
              </a:spcAft>
              <a:buNone/>
            </a:pPr>
            <a:endParaRPr sz="1200" dirty="0"/>
          </a:p>
        </p:txBody>
      </p:sp>
      <p:pic>
        <p:nvPicPr>
          <p:cNvPr id="132" name="Google Shape;132;p22" title="colere.png"/>
          <p:cNvPicPr preferRelativeResize="0"/>
          <p:nvPr/>
        </p:nvPicPr>
        <p:blipFill>
          <a:blip r:embed="rId3">
            <a:alphaModFix/>
          </a:blip>
          <a:stretch>
            <a:fillRect/>
          </a:stretch>
        </p:blipFill>
        <p:spPr>
          <a:xfrm>
            <a:off x="4660316" y="4512799"/>
            <a:ext cx="1844050" cy="628775"/>
          </a:xfrm>
          <a:prstGeom prst="rect">
            <a:avLst/>
          </a:prstGeom>
          <a:noFill/>
          <a:ln>
            <a:noFill/>
          </a:ln>
        </p:spPr>
      </p:pic>
      <p:pic>
        <p:nvPicPr>
          <p:cNvPr id="133" name="Google Shape;133;p22" title="commune.png"/>
          <p:cNvPicPr preferRelativeResize="0"/>
          <p:nvPr/>
        </p:nvPicPr>
        <p:blipFill>
          <a:blip r:embed="rId4">
            <a:alphaModFix/>
          </a:blip>
          <a:stretch>
            <a:fillRect/>
          </a:stretch>
        </p:blipFill>
        <p:spPr>
          <a:xfrm>
            <a:off x="2208359" y="4568884"/>
            <a:ext cx="2363644" cy="57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11700" y="123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Le budget Arizona n’est pas une fatalité </a:t>
            </a:r>
            <a:endParaRPr b="1"/>
          </a:p>
        </p:txBody>
      </p:sp>
      <p:pic>
        <p:nvPicPr>
          <p:cNvPr id="139" name="Google Shape;139;p23" title="colere.png"/>
          <p:cNvPicPr preferRelativeResize="0"/>
          <p:nvPr/>
        </p:nvPicPr>
        <p:blipFill>
          <a:blip r:embed="rId3">
            <a:alphaModFix/>
          </a:blip>
          <a:stretch>
            <a:fillRect/>
          </a:stretch>
        </p:blipFill>
        <p:spPr>
          <a:xfrm>
            <a:off x="4660316" y="4512799"/>
            <a:ext cx="1844050" cy="628775"/>
          </a:xfrm>
          <a:prstGeom prst="rect">
            <a:avLst/>
          </a:prstGeom>
          <a:noFill/>
          <a:ln>
            <a:noFill/>
          </a:ln>
        </p:spPr>
      </p:pic>
      <p:pic>
        <p:nvPicPr>
          <p:cNvPr id="140" name="Google Shape;140;p23" title="commune.png"/>
          <p:cNvPicPr preferRelativeResize="0"/>
          <p:nvPr/>
        </p:nvPicPr>
        <p:blipFill>
          <a:blip r:embed="rId4">
            <a:alphaModFix/>
          </a:blip>
          <a:stretch>
            <a:fillRect/>
          </a:stretch>
        </p:blipFill>
        <p:spPr>
          <a:xfrm>
            <a:off x="2208359" y="4568884"/>
            <a:ext cx="2363644" cy="572700"/>
          </a:xfrm>
          <a:prstGeom prst="rect">
            <a:avLst/>
          </a:prstGeom>
          <a:noFill/>
          <a:ln>
            <a:noFill/>
          </a:ln>
        </p:spPr>
      </p:pic>
      <p:pic>
        <p:nvPicPr>
          <p:cNvPr id="141" name="Google Shape;141;p23"/>
          <p:cNvPicPr preferRelativeResize="0"/>
          <p:nvPr/>
        </p:nvPicPr>
        <p:blipFill>
          <a:blip r:embed="rId5">
            <a:alphaModFix/>
          </a:blip>
          <a:stretch>
            <a:fillRect/>
          </a:stretch>
        </p:blipFill>
        <p:spPr>
          <a:xfrm>
            <a:off x="29300" y="917569"/>
            <a:ext cx="9114700" cy="3573206"/>
          </a:xfrm>
          <a:prstGeom prst="rect">
            <a:avLst/>
          </a:prstGeom>
          <a:noFill/>
          <a:ln>
            <a:noFill/>
          </a:ln>
        </p:spPr>
      </p:pic>
      <p:sp>
        <p:nvSpPr>
          <p:cNvPr id="142" name="Google Shape;142;p23"/>
          <p:cNvSpPr txBox="1">
            <a:spLocks noGrp="1"/>
          </p:cNvSpPr>
          <p:nvPr>
            <p:ph type="body" idx="1"/>
          </p:nvPr>
        </p:nvSpPr>
        <p:spPr>
          <a:xfrm>
            <a:off x="2285575" y="1622700"/>
            <a:ext cx="2070600" cy="785400"/>
          </a:xfrm>
          <a:prstGeom prst="rect">
            <a:avLst/>
          </a:prstGeom>
        </p:spPr>
        <p:txBody>
          <a:bodyPr spcFirstLastPara="1" wrap="square" lIns="91425" tIns="91425" rIns="91425" bIns="91425" anchor="t" anchorCtr="0">
            <a:noAutofit/>
          </a:bodyPr>
          <a:lstStyle/>
          <a:p>
            <a:pPr marL="457200" lvl="0" indent="0" algn="l" rtl="0">
              <a:lnSpc>
                <a:spcPct val="90000"/>
              </a:lnSpc>
              <a:spcBef>
                <a:spcPts val="1200"/>
              </a:spcBef>
              <a:spcAft>
                <a:spcPts val="200"/>
              </a:spcAft>
              <a:buNone/>
            </a:pPr>
            <a:r>
              <a:rPr lang="fr" sz="1500" b="1">
                <a:solidFill>
                  <a:srgbClr val="FF0000"/>
                </a:solidFill>
              </a:rPr>
              <a:t>Celleux qui payent la facture</a:t>
            </a:r>
            <a:endParaRPr sz="1200">
              <a:solidFill>
                <a:srgbClr val="FF0000"/>
              </a:solidFill>
            </a:endParaRPr>
          </a:p>
        </p:txBody>
      </p:sp>
      <p:sp>
        <p:nvSpPr>
          <p:cNvPr id="143" name="Google Shape;143;p23"/>
          <p:cNvSpPr txBox="1">
            <a:spLocks noGrp="1"/>
          </p:cNvSpPr>
          <p:nvPr>
            <p:ph type="body" idx="1"/>
          </p:nvPr>
        </p:nvSpPr>
        <p:spPr>
          <a:xfrm>
            <a:off x="6955925" y="917575"/>
            <a:ext cx="2070600" cy="785400"/>
          </a:xfrm>
          <a:prstGeom prst="rect">
            <a:avLst/>
          </a:prstGeom>
        </p:spPr>
        <p:txBody>
          <a:bodyPr spcFirstLastPara="1" wrap="square" lIns="91425" tIns="91425" rIns="91425" bIns="91425" anchor="t" anchorCtr="0">
            <a:noAutofit/>
          </a:bodyPr>
          <a:lstStyle/>
          <a:p>
            <a:pPr marL="457200" lvl="0" indent="0" algn="l" rtl="0">
              <a:lnSpc>
                <a:spcPct val="90000"/>
              </a:lnSpc>
              <a:spcBef>
                <a:spcPts val="1200"/>
              </a:spcBef>
              <a:spcAft>
                <a:spcPts val="200"/>
              </a:spcAft>
              <a:buNone/>
            </a:pPr>
            <a:r>
              <a:rPr lang="fr" sz="1500" b="1">
                <a:solidFill>
                  <a:srgbClr val="FF0000"/>
                </a:solidFill>
              </a:rPr>
              <a:t>Où on peut chercher de l’argent</a:t>
            </a:r>
            <a:endParaRPr sz="12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Palestine : des mesures insuffisantes face au génocide</a:t>
            </a:r>
            <a:endParaRPr b="1"/>
          </a:p>
        </p:txBody>
      </p:sp>
      <p:sp>
        <p:nvSpPr>
          <p:cNvPr id="149" name="Google Shape;149;p24"/>
          <p:cNvSpPr txBox="1">
            <a:spLocks noGrp="1"/>
          </p:cNvSpPr>
          <p:nvPr>
            <p:ph type="body" idx="1"/>
          </p:nvPr>
        </p:nvSpPr>
        <p:spPr>
          <a:xfrm>
            <a:off x="311700" y="1574586"/>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Des mesures dérisoires au regard des obligations internationales de la Belgique</a:t>
            </a:r>
            <a:endParaRPr/>
          </a:p>
          <a:p>
            <a:pPr marL="0" lvl="0" indent="0" algn="l" rtl="0">
              <a:spcBef>
                <a:spcPts val="1200"/>
              </a:spcBef>
              <a:spcAft>
                <a:spcPts val="0"/>
              </a:spcAft>
              <a:buNone/>
            </a:pPr>
            <a:r>
              <a:rPr lang="fr"/>
              <a:t>Des entreprises belges contribuent au génocide via logistique ou production de matériel militaire (voir Stop arming Israel).</a:t>
            </a:r>
            <a:endParaRPr/>
          </a:p>
          <a:p>
            <a:pPr marL="0" lvl="0" indent="0" algn="l" rtl="0">
              <a:spcBef>
                <a:spcPts val="1200"/>
              </a:spcBef>
              <a:spcAft>
                <a:spcPts val="0"/>
              </a:spcAft>
              <a:buNone/>
            </a:pPr>
            <a:r>
              <a:rPr lang="fr"/>
              <a:t>Répression des mouvements de solidarité avec la Palestine</a:t>
            </a:r>
            <a:endParaRPr/>
          </a:p>
          <a:p>
            <a:pPr marL="0" lvl="0" indent="0" algn="l" rtl="0">
              <a:spcBef>
                <a:spcPts val="1200"/>
              </a:spcBef>
              <a:spcAft>
                <a:spcPts val="0"/>
              </a:spcAft>
              <a:buNone/>
            </a:pPr>
            <a:r>
              <a:rPr lang="fr"/>
              <a:t>Mais encore…</a:t>
            </a:r>
            <a:endParaRPr/>
          </a:p>
          <a:p>
            <a:pPr marL="0" lvl="0" indent="0" algn="l" rtl="0">
              <a:spcBef>
                <a:spcPts val="1200"/>
              </a:spcBef>
              <a:spcAft>
                <a:spcPts val="1200"/>
              </a:spcAft>
              <a:buNone/>
            </a:pPr>
            <a:r>
              <a:rPr lang="fr"/>
              <a:t>Des condamnations trop faibles de l’intervention US au Venezuela</a:t>
            </a:r>
            <a:endParaRPr/>
          </a:p>
        </p:txBody>
      </p:sp>
      <p:pic>
        <p:nvPicPr>
          <p:cNvPr id="150" name="Google Shape;150;p24" title="colere.png"/>
          <p:cNvPicPr preferRelativeResize="0"/>
          <p:nvPr/>
        </p:nvPicPr>
        <p:blipFill>
          <a:blip r:embed="rId3">
            <a:alphaModFix/>
          </a:blip>
          <a:stretch>
            <a:fillRect/>
          </a:stretch>
        </p:blipFill>
        <p:spPr>
          <a:xfrm>
            <a:off x="4660316" y="4330249"/>
            <a:ext cx="1844050" cy="628775"/>
          </a:xfrm>
          <a:prstGeom prst="rect">
            <a:avLst/>
          </a:prstGeom>
          <a:noFill/>
          <a:ln>
            <a:noFill/>
          </a:ln>
        </p:spPr>
      </p:pic>
      <p:pic>
        <p:nvPicPr>
          <p:cNvPr id="151" name="Google Shape;151;p24" title="commune.png"/>
          <p:cNvPicPr preferRelativeResize="0"/>
          <p:nvPr/>
        </p:nvPicPr>
        <p:blipFill>
          <a:blip r:embed="rId4">
            <a:alphaModFix/>
          </a:blip>
          <a:stretch>
            <a:fillRect/>
          </a:stretch>
        </p:blipFill>
        <p:spPr>
          <a:xfrm>
            <a:off x="2239534" y="4338709"/>
            <a:ext cx="2363644" cy="572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311700" y="24178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Une politique anti-migration répressive et contre les droits fondamentaux</a:t>
            </a:r>
            <a:endParaRPr b="1"/>
          </a:p>
        </p:txBody>
      </p:sp>
      <p:sp>
        <p:nvSpPr>
          <p:cNvPr id="157" name="Google Shape;157;p25"/>
          <p:cNvSpPr txBox="1">
            <a:spLocks noGrp="1"/>
          </p:cNvSpPr>
          <p:nvPr>
            <p:ph type="body" idx="1"/>
          </p:nvPr>
        </p:nvSpPr>
        <p:spPr>
          <a:xfrm>
            <a:off x="311700" y="1223078"/>
            <a:ext cx="8520600" cy="32310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fr"/>
              <a:t> « La politique migratoire la plus stricte jamais menée » selon le Gouvernement (avril 2025)</a:t>
            </a:r>
            <a:endParaRPr/>
          </a:p>
          <a:p>
            <a:pPr marL="0" lvl="0" indent="0" algn="l" rtl="0">
              <a:spcBef>
                <a:spcPts val="1200"/>
              </a:spcBef>
              <a:spcAft>
                <a:spcPts val="0"/>
              </a:spcAft>
              <a:buNone/>
            </a:pPr>
            <a:r>
              <a:rPr lang="fr"/>
              <a:t>Renforcement et externalisation des contrôles aux frontières</a:t>
            </a:r>
            <a:endParaRPr/>
          </a:p>
          <a:p>
            <a:pPr marL="0" lvl="0" indent="0" algn="l" rtl="0">
              <a:spcBef>
                <a:spcPts val="1200"/>
              </a:spcBef>
              <a:spcAft>
                <a:spcPts val="0"/>
              </a:spcAft>
              <a:buNone/>
            </a:pPr>
            <a:r>
              <a:rPr lang="fr"/>
              <a:t>Suppression des places d’accueil, déjà insuffisantes et non respect des obligations en matière d’accueil</a:t>
            </a:r>
            <a:endParaRPr/>
          </a:p>
          <a:p>
            <a:pPr marL="0" lvl="0" indent="0" algn="l" rtl="0">
              <a:spcBef>
                <a:spcPts val="1200"/>
              </a:spcBef>
              <a:spcAft>
                <a:spcPts val="0"/>
              </a:spcAft>
              <a:buNone/>
            </a:pPr>
            <a:r>
              <a:rPr lang="fr"/>
              <a:t>Le retour des “visites domiciliaires” (=entrer dans un domicile pour arrêter des personnes en séjour illégal) (accord sur avant-projet en juillet 2025)</a:t>
            </a:r>
            <a:endParaRPr/>
          </a:p>
          <a:p>
            <a:pPr marL="0" lvl="0" indent="0" algn="l" rtl="0">
              <a:spcBef>
                <a:spcPts val="1200"/>
              </a:spcBef>
              <a:spcAft>
                <a:spcPts val="0"/>
              </a:spcAft>
              <a:buClr>
                <a:schemeClr val="dk1"/>
              </a:buClr>
              <a:buSzPct val="61111"/>
              <a:buFont typeface="Arial"/>
              <a:buNone/>
            </a:pPr>
            <a:r>
              <a:rPr lang="fr"/>
              <a:t>Doublement des places en centres fermés et allongement de la durée de détention</a:t>
            </a:r>
            <a:endParaRPr/>
          </a:p>
          <a:p>
            <a:pPr marL="0" lvl="0" indent="0" algn="l" rtl="0">
              <a:spcBef>
                <a:spcPts val="1200"/>
              </a:spcBef>
              <a:spcAft>
                <a:spcPts val="0"/>
              </a:spcAft>
              <a:buClr>
                <a:schemeClr val="dk1"/>
              </a:buClr>
              <a:buSzPct val="61111"/>
              <a:buFont typeface="Arial"/>
              <a:buNone/>
            </a:pPr>
            <a:r>
              <a:rPr lang="fr"/>
              <a:t>Réforme restrictive de l’aide médicale urgente</a:t>
            </a:r>
            <a:endParaRPr/>
          </a:p>
          <a:p>
            <a:pPr marL="0" lvl="0" indent="0" algn="l" rtl="0">
              <a:spcBef>
                <a:spcPts val="1200"/>
              </a:spcBef>
              <a:spcAft>
                <a:spcPts val="1200"/>
              </a:spcAft>
              <a:buNone/>
            </a:pPr>
            <a:r>
              <a:rPr lang="fr"/>
              <a:t>Durcissement du regroupement familial (des mesures adopté en juillet 2025)</a:t>
            </a:r>
            <a:endParaRPr/>
          </a:p>
        </p:txBody>
      </p:sp>
      <p:pic>
        <p:nvPicPr>
          <p:cNvPr id="158" name="Google Shape;158;p25" title="colere.png"/>
          <p:cNvPicPr preferRelativeResize="0"/>
          <p:nvPr/>
        </p:nvPicPr>
        <p:blipFill>
          <a:blip r:embed="rId3">
            <a:alphaModFix/>
          </a:blip>
          <a:stretch>
            <a:fillRect/>
          </a:stretch>
        </p:blipFill>
        <p:spPr>
          <a:xfrm>
            <a:off x="4660316" y="4330249"/>
            <a:ext cx="1844050" cy="628775"/>
          </a:xfrm>
          <a:prstGeom prst="rect">
            <a:avLst/>
          </a:prstGeom>
          <a:noFill/>
          <a:ln>
            <a:noFill/>
          </a:ln>
        </p:spPr>
      </p:pic>
      <p:pic>
        <p:nvPicPr>
          <p:cNvPr id="159" name="Google Shape;159;p25" title="commune.png"/>
          <p:cNvPicPr preferRelativeResize="0"/>
          <p:nvPr/>
        </p:nvPicPr>
        <p:blipFill>
          <a:blip r:embed="rId4">
            <a:alphaModFix/>
          </a:blip>
          <a:stretch>
            <a:fillRect/>
          </a:stretch>
        </p:blipFill>
        <p:spPr>
          <a:xfrm>
            <a:off x="2239534" y="4338709"/>
            <a:ext cx="2363644" cy="572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Des gouvernements anti-démocratiques et autoritaires</a:t>
            </a:r>
            <a:endParaRPr b="1"/>
          </a:p>
        </p:txBody>
      </p:sp>
      <p:sp>
        <p:nvSpPr>
          <p:cNvPr id="165" name="Google Shape;165;p26"/>
          <p:cNvSpPr txBox="1">
            <a:spLocks noGrp="1"/>
          </p:cNvSpPr>
          <p:nvPr>
            <p:ph type="body" idx="1"/>
          </p:nvPr>
        </p:nvSpPr>
        <p:spPr>
          <a:xfrm>
            <a:off x="311700" y="978600"/>
            <a:ext cx="8520600" cy="3186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 sz="1660" b="1" dirty="0">
                <a:solidFill>
                  <a:srgbClr val="FF0000"/>
                </a:solidFill>
              </a:rPr>
              <a:t>Loi</a:t>
            </a:r>
            <a:r>
              <a:rPr lang="fr" sz="1660" dirty="0">
                <a:solidFill>
                  <a:srgbClr val="FF0000"/>
                </a:solidFill>
              </a:rPr>
              <a:t> </a:t>
            </a:r>
            <a:r>
              <a:rPr lang="fr" sz="1660" b="1" dirty="0">
                <a:solidFill>
                  <a:srgbClr val="FF0000"/>
                </a:solidFill>
              </a:rPr>
              <a:t>Quintin</a:t>
            </a:r>
            <a:r>
              <a:rPr lang="fr" sz="1660" dirty="0"/>
              <a:t>: donner au gouvernement le pouvoir de dissoudre des organisations "radicales"</a:t>
            </a:r>
            <a:endParaRPr sz="1660" dirty="0"/>
          </a:p>
          <a:p>
            <a:pPr marL="0" lvl="0" indent="0" algn="l" rtl="0">
              <a:lnSpc>
                <a:spcPct val="100000"/>
              </a:lnSpc>
              <a:spcBef>
                <a:spcPts val="0"/>
              </a:spcBef>
              <a:spcAft>
                <a:spcPts val="0"/>
              </a:spcAft>
              <a:buNone/>
            </a:pPr>
            <a:r>
              <a:rPr lang="fr" sz="1660" dirty="0"/>
              <a:t> = Une criminalisation des mouvements sociaux et de l’activisme avec dans le viseur : Samidoun, Code Rouge, Stop Arming Israel…</a:t>
            </a:r>
            <a:endParaRPr sz="1660" dirty="0"/>
          </a:p>
          <a:p>
            <a:pPr marL="0" lvl="0" indent="0" algn="l" rtl="0">
              <a:lnSpc>
                <a:spcPct val="100000"/>
              </a:lnSpc>
              <a:spcBef>
                <a:spcPts val="0"/>
              </a:spcBef>
              <a:spcAft>
                <a:spcPts val="0"/>
              </a:spcAft>
              <a:buNone/>
            </a:pPr>
            <a:r>
              <a:rPr lang="fr" sz="1660" dirty="0"/>
              <a:t>= Une </a:t>
            </a:r>
            <a:r>
              <a:rPr lang="fr" sz="1660" dirty="0">
                <a:solidFill>
                  <a:srgbClr val="FF0000"/>
                </a:solidFill>
              </a:rPr>
              <a:t>dérive fascisante</a:t>
            </a:r>
            <a:r>
              <a:rPr lang="fr" sz="1660" dirty="0"/>
              <a:t> de l’Etat de Droit (contre la séparation des pouvoirs, les libertés individuelles, dans un contexte de sous-financement de la justice)</a:t>
            </a:r>
            <a:endParaRPr sz="1660" dirty="0"/>
          </a:p>
          <a:p>
            <a:pPr marL="0" lvl="0" indent="0" algn="l" rtl="0">
              <a:lnSpc>
                <a:spcPct val="100000"/>
              </a:lnSpc>
              <a:spcBef>
                <a:spcPts val="1000"/>
              </a:spcBef>
              <a:spcAft>
                <a:spcPts val="0"/>
              </a:spcAft>
              <a:buNone/>
            </a:pPr>
            <a:r>
              <a:rPr lang="fr" sz="1660" dirty="0"/>
              <a:t>Mais encore...</a:t>
            </a:r>
            <a:endParaRPr sz="1660" dirty="0"/>
          </a:p>
          <a:p>
            <a:pPr marL="285750" indent="-285750">
              <a:lnSpc>
                <a:spcPct val="100000"/>
              </a:lnSpc>
            </a:pPr>
            <a:r>
              <a:rPr lang="fr" sz="1400" dirty="0"/>
              <a:t>La ministre de la Justice refuse de suivre les décisions de justice en matière d’accueil des demandeurs/euses d’asile</a:t>
            </a:r>
            <a:endParaRPr sz="1400" dirty="0"/>
          </a:p>
          <a:p>
            <a:pPr marL="285750" indent="-285750">
              <a:lnSpc>
                <a:spcPct val="100000"/>
              </a:lnSpc>
            </a:pPr>
            <a:r>
              <a:rPr lang="fr" sz="1400" dirty="0"/>
              <a:t>Des liens entre certains ministres et les mouvements d’extrême-droite</a:t>
            </a:r>
          </a:p>
          <a:p>
            <a:pPr marL="285750" indent="-285750">
              <a:lnSpc>
                <a:spcPct val="100000"/>
              </a:lnSpc>
            </a:pPr>
            <a:r>
              <a:rPr lang="fr" sz="1400" dirty="0"/>
              <a:t>Intensification de la répression policière (manifestation du 14 octobre 2025)</a:t>
            </a:r>
            <a:endParaRPr sz="1400" dirty="0"/>
          </a:p>
          <a:p>
            <a:pPr marL="285750" indent="-285750">
              <a:lnSpc>
                <a:spcPct val="100000"/>
              </a:lnSpc>
            </a:pPr>
            <a:r>
              <a:rPr lang="fr" sz="1400" dirty="0"/>
              <a:t>Des attaques menées par GLB et le MR contre la presse publique</a:t>
            </a:r>
            <a:endParaRPr sz="1400" dirty="0"/>
          </a:p>
          <a:p>
            <a:pPr marL="285750" indent="-285750">
              <a:lnSpc>
                <a:spcPct val="100000"/>
              </a:lnSpc>
            </a:pPr>
            <a:r>
              <a:rPr lang="fr" sz="1400" b="1" dirty="0"/>
              <a:t>Fin du subventionnement </a:t>
            </a:r>
            <a:r>
              <a:rPr lang="fr" sz="1400" dirty="0"/>
              <a:t>des organisations de jeunesse liées aux partis politiques</a:t>
            </a:r>
            <a:endParaRPr sz="1400" dirty="0"/>
          </a:p>
          <a:p>
            <a:pPr marL="0" lvl="0" indent="0" algn="l" rtl="0">
              <a:lnSpc>
                <a:spcPct val="100000"/>
              </a:lnSpc>
              <a:spcBef>
                <a:spcPts val="0"/>
              </a:spcBef>
              <a:spcAft>
                <a:spcPts val="0"/>
              </a:spcAft>
              <a:buNone/>
            </a:pPr>
            <a:endParaRPr sz="1660" dirty="0"/>
          </a:p>
        </p:txBody>
      </p:sp>
      <p:pic>
        <p:nvPicPr>
          <p:cNvPr id="166" name="Google Shape;166;p26" title="colere.png"/>
          <p:cNvPicPr preferRelativeResize="0"/>
          <p:nvPr/>
        </p:nvPicPr>
        <p:blipFill>
          <a:blip r:embed="rId3">
            <a:alphaModFix/>
          </a:blip>
          <a:stretch>
            <a:fillRect/>
          </a:stretch>
        </p:blipFill>
        <p:spPr>
          <a:xfrm>
            <a:off x="4660316" y="4330249"/>
            <a:ext cx="1844050" cy="628775"/>
          </a:xfrm>
          <a:prstGeom prst="rect">
            <a:avLst/>
          </a:prstGeom>
          <a:noFill/>
          <a:ln>
            <a:noFill/>
          </a:ln>
        </p:spPr>
      </p:pic>
      <p:pic>
        <p:nvPicPr>
          <p:cNvPr id="167" name="Google Shape;167;p26" title="commune.png"/>
          <p:cNvPicPr preferRelativeResize="0"/>
          <p:nvPr/>
        </p:nvPicPr>
        <p:blipFill>
          <a:blip r:embed="rId4">
            <a:alphaModFix/>
          </a:blip>
          <a:stretch>
            <a:fillRect/>
          </a:stretch>
        </p:blipFill>
        <p:spPr>
          <a:xfrm>
            <a:off x="2239534" y="4338709"/>
            <a:ext cx="2363644" cy="572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Austérité tout azimut en Fédération Wallonie-Bruxelles</a:t>
            </a:r>
            <a:endParaRPr b="1"/>
          </a:p>
        </p:txBody>
      </p:sp>
      <p:sp>
        <p:nvSpPr>
          <p:cNvPr id="173" name="Google Shape;173;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b="1"/>
              <a:t>Attaques sur l’enseignement : </a:t>
            </a:r>
            <a:endParaRPr b="1"/>
          </a:p>
          <a:p>
            <a:pPr marL="457200" lvl="0" indent="-342900" algn="l" rtl="0">
              <a:spcBef>
                <a:spcPts val="1200"/>
              </a:spcBef>
              <a:spcAft>
                <a:spcPts val="0"/>
              </a:spcAft>
              <a:buSzPts val="1800"/>
              <a:buChar char="●"/>
            </a:pPr>
            <a:r>
              <a:rPr lang="fr"/>
              <a:t>Faire travailler plus les profs : 2h en +/semaine pour le DS, réduction des dispositifs accompagnant les fins de carrière</a:t>
            </a:r>
            <a:endParaRPr/>
          </a:p>
          <a:p>
            <a:pPr marL="457200" lvl="0" indent="-342900" algn="l" rtl="0">
              <a:spcBef>
                <a:spcPts val="0"/>
              </a:spcBef>
              <a:spcAft>
                <a:spcPts val="0"/>
              </a:spcAft>
              <a:buSzPts val="1800"/>
              <a:buChar char="●"/>
            </a:pPr>
            <a:r>
              <a:rPr lang="fr"/>
              <a:t>Renforcement des inégalités entre élèves : fin de la gratuité scolaire en primaire pour toustes, retour en arrière sur le tronc commun, hausse du minerval</a:t>
            </a:r>
            <a:endParaRPr/>
          </a:p>
          <a:p>
            <a:pPr marL="0" lvl="0" indent="0" algn="l" rtl="0">
              <a:spcBef>
                <a:spcPts val="1200"/>
              </a:spcBef>
              <a:spcAft>
                <a:spcPts val="0"/>
              </a:spcAft>
              <a:buNone/>
            </a:pPr>
            <a:r>
              <a:rPr lang="fr" b="1"/>
              <a:t>Coupes budgétaires dans la culture</a:t>
            </a:r>
            <a:endParaRPr b="1"/>
          </a:p>
          <a:p>
            <a:pPr marL="0" lvl="0" indent="0" algn="l" rtl="0">
              <a:spcBef>
                <a:spcPts val="1200"/>
              </a:spcBef>
              <a:spcAft>
                <a:spcPts val="0"/>
              </a:spcAft>
              <a:buNone/>
            </a:pPr>
            <a:r>
              <a:rPr lang="fr" b="1"/>
              <a:t>Économies dans le secteur de la petite enfance</a:t>
            </a:r>
            <a:endParaRPr b="1"/>
          </a:p>
          <a:p>
            <a:pPr marL="0" lvl="0" indent="0" algn="l" rtl="0">
              <a:spcBef>
                <a:spcPts val="1200"/>
              </a:spcBef>
              <a:spcAft>
                <a:spcPts val="1200"/>
              </a:spcAft>
              <a:buNone/>
            </a:pPr>
            <a:endParaRPr/>
          </a:p>
        </p:txBody>
      </p:sp>
      <p:pic>
        <p:nvPicPr>
          <p:cNvPr id="174" name="Google Shape;174;p27" title="colere.png"/>
          <p:cNvPicPr preferRelativeResize="0"/>
          <p:nvPr/>
        </p:nvPicPr>
        <p:blipFill>
          <a:blip r:embed="rId3">
            <a:alphaModFix/>
          </a:blip>
          <a:stretch>
            <a:fillRect/>
          </a:stretch>
        </p:blipFill>
        <p:spPr>
          <a:xfrm>
            <a:off x="4660316" y="4330249"/>
            <a:ext cx="1844050" cy="628775"/>
          </a:xfrm>
          <a:prstGeom prst="rect">
            <a:avLst/>
          </a:prstGeom>
          <a:noFill/>
          <a:ln>
            <a:noFill/>
          </a:ln>
        </p:spPr>
      </p:pic>
      <p:pic>
        <p:nvPicPr>
          <p:cNvPr id="175" name="Google Shape;175;p27" title="commune.png"/>
          <p:cNvPicPr preferRelativeResize="0"/>
          <p:nvPr/>
        </p:nvPicPr>
        <p:blipFill>
          <a:blip r:embed="rId4">
            <a:alphaModFix/>
          </a:blip>
          <a:stretch>
            <a:fillRect/>
          </a:stretch>
        </p:blipFill>
        <p:spPr>
          <a:xfrm>
            <a:off x="2239534" y="4338709"/>
            <a:ext cx="2363644" cy="572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Mépris confirmé pour l’urgence climatique	</a:t>
            </a:r>
            <a:endParaRPr b="1"/>
          </a:p>
        </p:txBody>
      </p:sp>
      <p:sp>
        <p:nvSpPr>
          <p:cNvPr id="181" name="Google Shape;18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fr"/>
              <a:t>Des ambitions affichées, mais qui ne sont soutenues par peu de</a:t>
            </a:r>
            <a:r>
              <a:rPr lang="fr" b="1"/>
              <a:t> mesures concrètes</a:t>
            </a:r>
            <a:endParaRPr b="1"/>
          </a:p>
          <a:p>
            <a:pPr marL="0" lvl="0" indent="0" algn="l" rtl="0">
              <a:spcBef>
                <a:spcPts val="1200"/>
              </a:spcBef>
              <a:spcAft>
                <a:spcPts val="0"/>
              </a:spcAft>
              <a:buNone/>
            </a:pPr>
            <a:r>
              <a:rPr lang="fr"/>
              <a:t>Politique environnementale subordonnée à la </a:t>
            </a:r>
            <a:r>
              <a:rPr lang="fr" b="1"/>
              <a:t>compétitivité des entreprises</a:t>
            </a:r>
            <a:endParaRPr b="1"/>
          </a:p>
          <a:p>
            <a:pPr marL="0" lvl="0" indent="0" algn="l" rtl="0">
              <a:spcBef>
                <a:spcPts val="1200"/>
              </a:spcBef>
              <a:spcAft>
                <a:spcPts val="0"/>
              </a:spcAft>
              <a:buNone/>
            </a:pPr>
            <a:r>
              <a:rPr lang="fr"/>
              <a:t>Essentiellement des </a:t>
            </a:r>
            <a:r>
              <a:rPr lang="fr" b="1"/>
              <a:t>incitants fiscaux</a:t>
            </a:r>
            <a:r>
              <a:rPr lang="fr"/>
              <a:t>, cadeaux fiscaux pour ceux qui peuvent déjà investir. Les plus aisés encaissent les avantages… et c’est payé par l’argent de tous.</a:t>
            </a:r>
            <a:endParaRPr/>
          </a:p>
          <a:p>
            <a:pPr marL="0" lvl="0" indent="0" algn="l" rtl="0">
              <a:spcBef>
                <a:spcPts val="1200"/>
              </a:spcBef>
              <a:spcAft>
                <a:spcPts val="0"/>
              </a:spcAft>
              <a:buNone/>
            </a:pPr>
            <a:r>
              <a:rPr lang="fr"/>
              <a:t>Un </a:t>
            </a:r>
            <a:r>
              <a:rPr lang="fr" b="1"/>
              <a:t>“tax shift”</a:t>
            </a:r>
            <a:r>
              <a:rPr lang="fr"/>
              <a:t> de l’électricité (diminution) vers le gaz (augmentation) </a:t>
            </a:r>
            <a:r>
              <a:rPr lang="fr" sz="1367"/>
              <a:t>(progressif → 2030</a:t>
            </a:r>
            <a:br>
              <a:rPr lang="fr"/>
            </a:br>
            <a:r>
              <a:rPr lang="fr" sz="1583"/>
              <a:t>→ ménages mal isolés et chauffant au gaz seront impactés</a:t>
            </a:r>
            <a:br>
              <a:rPr lang="fr" sz="1583"/>
            </a:br>
            <a:r>
              <a:rPr lang="fr" sz="1583"/>
              <a:t>→ sans réelle solution d’adaptation </a:t>
            </a:r>
            <a:r>
              <a:rPr lang="fr" sz="1259"/>
              <a:t>(électrification chauffage et isolation = décision propriétaire et coûteux)</a:t>
            </a:r>
            <a:br>
              <a:rPr lang="fr" sz="1259"/>
            </a:br>
            <a:r>
              <a:rPr lang="fr" sz="1583"/>
              <a:t>→ en principe, bonne mesure environnementale </a:t>
            </a:r>
            <a:r>
              <a:rPr lang="fr" sz="1583" b="1"/>
              <a:t>mais antisociale</a:t>
            </a:r>
            <a:r>
              <a:rPr lang="fr" sz="1583"/>
              <a:t> et injuste</a:t>
            </a:r>
            <a:endParaRPr sz="1583"/>
          </a:p>
          <a:p>
            <a:pPr marL="0" lvl="0" indent="0" algn="l" rtl="0">
              <a:spcBef>
                <a:spcPts val="1200"/>
              </a:spcBef>
              <a:spcAft>
                <a:spcPts val="1200"/>
              </a:spcAft>
              <a:buNone/>
            </a:pPr>
            <a:r>
              <a:rPr lang="fr"/>
              <a:t>Alors que </a:t>
            </a:r>
            <a:r>
              <a:rPr lang="fr" b="1">
                <a:solidFill>
                  <a:srgbClr val="FF0000"/>
                </a:solidFill>
              </a:rPr>
              <a:t>31.5 milliards investis dans l’armée!</a:t>
            </a:r>
            <a:endParaRPr b="1">
              <a:solidFill>
                <a:srgbClr val="FF0000"/>
              </a:solidFill>
            </a:endParaRPr>
          </a:p>
        </p:txBody>
      </p:sp>
      <p:pic>
        <p:nvPicPr>
          <p:cNvPr id="182" name="Google Shape;182;p28" title="colere.png"/>
          <p:cNvPicPr preferRelativeResize="0"/>
          <p:nvPr/>
        </p:nvPicPr>
        <p:blipFill>
          <a:blip r:embed="rId3">
            <a:alphaModFix/>
          </a:blip>
          <a:stretch>
            <a:fillRect/>
          </a:stretch>
        </p:blipFill>
        <p:spPr>
          <a:xfrm>
            <a:off x="4660316" y="4330249"/>
            <a:ext cx="1844050" cy="628775"/>
          </a:xfrm>
          <a:prstGeom prst="rect">
            <a:avLst/>
          </a:prstGeom>
          <a:noFill/>
          <a:ln>
            <a:noFill/>
          </a:ln>
        </p:spPr>
      </p:pic>
      <p:pic>
        <p:nvPicPr>
          <p:cNvPr id="183" name="Google Shape;183;p28" title="commune.png"/>
          <p:cNvPicPr preferRelativeResize="0"/>
          <p:nvPr/>
        </p:nvPicPr>
        <p:blipFill>
          <a:blip r:embed="rId4">
            <a:alphaModFix/>
          </a:blip>
          <a:stretch>
            <a:fillRect/>
          </a:stretch>
        </p:blipFill>
        <p:spPr>
          <a:xfrm>
            <a:off x="2239534" y="4338709"/>
            <a:ext cx="2363644" cy="572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On ne se laissera pas faire!</a:t>
            </a:r>
            <a:endParaRPr b="1"/>
          </a:p>
        </p:txBody>
      </p:sp>
      <p:sp>
        <p:nvSpPr>
          <p:cNvPr id="189" name="Google Shape;189;p29"/>
          <p:cNvSpPr txBox="1">
            <a:spLocks noGrp="1"/>
          </p:cNvSpPr>
          <p:nvPr>
            <p:ph type="body" idx="1"/>
          </p:nvPr>
        </p:nvSpPr>
        <p:spPr>
          <a:xfrm>
            <a:off x="311700" y="1066500"/>
            <a:ext cx="8520600" cy="326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b="1">
                <a:solidFill>
                  <a:srgbClr val="FF0000"/>
                </a:solidFill>
              </a:rPr>
              <a:t>Semaine du 8 mars : grèves nationales</a:t>
            </a:r>
            <a:endParaRPr b="1">
              <a:solidFill>
                <a:srgbClr val="FF0000"/>
              </a:solidFill>
            </a:endParaRPr>
          </a:p>
          <a:p>
            <a:pPr marL="0" lvl="0" indent="0" algn="l" rtl="0">
              <a:spcBef>
                <a:spcPts val="1200"/>
              </a:spcBef>
              <a:spcAft>
                <a:spcPts val="0"/>
              </a:spcAft>
              <a:buNone/>
            </a:pPr>
            <a:r>
              <a:rPr lang="fr">
                <a:solidFill>
                  <a:srgbClr val="666666"/>
                </a:solidFill>
              </a:rPr>
              <a:t>C’est important pour : </a:t>
            </a:r>
            <a:endParaRPr>
              <a:solidFill>
                <a:srgbClr val="666666"/>
              </a:solidFill>
            </a:endParaRPr>
          </a:p>
          <a:p>
            <a:pPr marL="457200" lvl="0" indent="-342900" algn="l" rtl="0">
              <a:lnSpc>
                <a:spcPct val="150000"/>
              </a:lnSpc>
              <a:spcBef>
                <a:spcPts val="1200"/>
              </a:spcBef>
              <a:spcAft>
                <a:spcPts val="0"/>
              </a:spcAft>
              <a:buClr>
                <a:srgbClr val="666666"/>
              </a:buClr>
              <a:buSzPts val="1800"/>
              <a:buChar char="●"/>
            </a:pPr>
            <a:r>
              <a:rPr lang="fr" b="1">
                <a:solidFill>
                  <a:srgbClr val="666666"/>
                </a:solidFill>
              </a:rPr>
              <a:t>Sensibiliser</a:t>
            </a:r>
            <a:r>
              <a:rPr lang="fr">
                <a:solidFill>
                  <a:srgbClr val="666666"/>
                </a:solidFill>
              </a:rPr>
              <a:t>, discuter et s’organiser avec les collègues, les bénéficiaires, nos proches…</a:t>
            </a:r>
            <a:endParaRPr>
              <a:solidFill>
                <a:srgbClr val="666666"/>
              </a:solidFill>
            </a:endParaRPr>
          </a:p>
          <a:p>
            <a:pPr marL="457200" lvl="0" indent="-342900" algn="l" rtl="0">
              <a:lnSpc>
                <a:spcPct val="150000"/>
              </a:lnSpc>
              <a:spcBef>
                <a:spcPts val="0"/>
              </a:spcBef>
              <a:spcAft>
                <a:spcPts val="0"/>
              </a:spcAft>
              <a:buClr>
                <a:srgbClr val="666666"/>
              </a:buClr>
              <a:buSzPts val="1800"/>
              <a:buChar char="●"/>
            </a:pPr>
            <a:r>
              <a:rPr lang="fr">
                <a:solidFill>
                  <a:srgbClr val="666666"/>
                </a:solidFill>
              </a:rPr>
              <a:t>Développer la </a:t>
            </a:r>
            <a:r>
              <a:rPr lang="fr" b="1">
                <a:solidFill>
                  <a:srgbClr val="666666"/>
                </a:solidFill>
              </a:rPr>
              <a:t>solidarité</a:t>
            </a:r>
            <a:endParaRPr b="1">
              <a:solidFill>
                <a:srgbClr val="666666"/>
              </a:solidFill>
            </a:endParaRPr>
          </a:p>
          <a:p>
            <a:pPr marL="457200" lvl="0" indent="-342900" algn="l" rtl="0">
              <a:lnSpc>
                <a:spcPct val="150000"/>
              </a:lnSpc>
              <a:spcBef>
                <a:spcPts val="0"/>
              </a:spcBef>
              <a:spcAft>
                <a:spcPts val="0"/>
              </a:spcAft>
              <a:buClr>
                <a:srgbClr val="666666"/>
              </a:buClr>
              <a:buSzPts val="1800"/>
              <a:buChar char="●"/>
            </a:pPr>
            <a:r>
              <a:rPr lang="fr" b="1">
                <a:solidFill>
                  <a:srgbClr val="666666"/>
                </a:solidFill>
              </a:rPr>
              <a:t>Faire pression</a:t>
            </a:r>
            <a:r>
              <a:rPr lang="fr">
                <a:solidFill>
                  <a:srgbClr val="666666"/>
                </a:solidFill>
              </a:rPr>
              <a:t> sur le gouvernement et le patronat en empêchant l'économie de tourner normalement </a:t>
            </a:r>
            <a:endParaRPr>
              <a:solidFill>
                <a:srgbClr val="666666"/>
              </a:solidFill>
              <a:highlight>
                <a:schemeClr val="accent6"/>
              </a:highlight>
            </a:endParaRPr>
          </a:p>
        </p:txBody>
      </p:sp>
      <p:pic>
        <p:nvPicPr>
          <p:cNvPr id="190" name="Google Shape;190;p29" title="commune.png"/>
          <p:cNvPicPr preferRelativeResize="0"/>
          <p:nvPr/>
        </p:nvPicPr>
        <p:blipFill>
          <a:blip r:embed="rId3">
            <a:alphaModFix/>
          </a:blip>
          <a:stretch>
            <a:fillRect/>
          </a:stretch>
        </p:blipFill>
        <p:spPr>
          <a:xfrm>
            <a:off x="2239534" y="4338709"/>
            <a:ext cx="2363644" cy="572700"/>
          </a:xfrm>
          <a:prstGeom prst="rect">
            <a:avLst/>
          </a:prstGeom>
          <a:noFill/>
          <a:ln>
            <a:noFill/>
          </a:ln>
        </p:spPr>
      </p:pic>
      <p:pic>
        <p:nvPicPr>
          <p:cNvPr id="191" name="Google Shape;191;p29" title="colere.png"/>
          <p:cNvPicPr preferRelativeResize="0"/>
          <p:nvPr/>
        </p:nvPicPr>
        <p:blipFill>
          <a:blip r:embed="rId4">
            <a:alphaModFix/>
          </a:blip>
          <a:stretch>
            <a:fillRect/>
          </a:stretch>
        </p:blipFill>
        <p:spPr>
          <a:xfrm>
            <a:off x="4660316" y="4330249"/>
            <a:ext cx="1844050" cy="628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Les victoires obtenues : </a:t>
            </a:r>
            <a:endParaRPr b="1"/>
          </a:p>
        </p:txBody>
      </p:sp>
      <p:sp>
        <p:nvSpPr>
          <p:cNvPr id="198" name="Google Shape;198;p30"/>
          <p:cNvSpPr txBox="1">
            <a:spLocks noGrp="1"/>
          </p:cNvSpPr>
          <p:nvPr>
            <p:ph type="body" idx="1"/>
          </p:nvPr>
        </p:nvSpPr>
        <p:spPr>
          <a:xfrm>
            <a:off x="311700" y="859750"/>
            <a:ext cx="8520600" cy="380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b="1" dirty="0">
                <a:solidFill>
                  <a:srgbClr val="FF0000"/>
                </a:solidFill>
              </a:rPr>
              <a:t>Historique des grèves nationales</a:t>
            </a:r>
            <a:endParaRPr b="1" dirty="0">
              <a:solidFill>
                <a:srgbClr val="FF0000"/>
              </a:solidFill>
            </a:endParaRPr>
          </a:p>
          <a:p>
            <a:pPr marL="457200" lvl="0" indent="-342900" algn="l" rtl="0">
              <a:lnSpc>
                <a:spcPct val="150000"/>
              </a:lnSpc>
              <a:spcBef>
                <a:spcPts val="1200"/>
              </a:spcBef>
              <a:spcAft>
                <a:spcPts val="0"/>
              </a:spcAft>
              <a:buClr>
                <a:srgbClr val="666666"/>
              </a:buClr>
              <a:buSzPts val="1800"/>
              <a:buChar char="●"/>
            </a:pPr>
            <a:r>
              <a:rPr lang="fr" dirty="0">
                <a:solidFill>
                  <a:srgbClr val="666666"/>
                </a:solidFill>
              </a:rPr>
              <a:t>2025 : </a:t>
            </a:r>
            <a:endParaRPr dirty="0">
              <a:solidFill>
                <a:srgbClr val="666666"/>
              </a:solidFill>
            </a:endParaRPr>
          </a:p>
          <a:p>
            <a:pPr marL="914400" lvl="1" indent="-317500" algn="l" rtl="0">
              <a:lnSpc>
                <a:spcPct val="150000"/>
              </a:lnSpc>
              <a:spcBef>
                <a:spcPts val="0"/>
              </a:spcBef>
              <a:spcAft>
                <a:spcPts val="0"/>
              </a:spcAft>
              <a:buClr>
                <a:srgbClr val="666666"/>
              </a:buClr>
              <a:buSzPts val="1400"/>
              <a:buChar char="○"/>
            </a:pPr>
            <a:r>
              <a:rPr lang="fr" dirty="0">
                <a:solidFill>
                  <a:srgbClr val="666666"/>
                </a:solidFill>
              </a:rPr>
              <a:t>Indexation des salaires globalement maintenue</a:t>
            </a:r>
            <a:endParaRPr dirty="0">
              <a:solidFill>
                <a:srgbClr val="666666"/>
              </a:solidFill>
            </a:endParaRPr>
          </a:p>
          <a:p>
            <a:pPr marL="914400" lvl="1" indent="-317500" algn="l" rtl="0">
              <a:lnSpc>
                <a:spcPct val="150000"/>
              </a:lnSpc>
              <a:spcBef>
                <a:spcPts val="0"/>
              </a:spcBef>
              <a:spcAft>
                <a:spcPts val="0"/>
              </a:spcAft>
              <a:buClr>
                <a:srgbClr val="666666"/>
              </a:buClr>
              <a:buSzPts val="1400"/>
              <a:buChar char="○"/>
            </a:pPr>
            <a:r>
              <a:rPr lang="fr" dirty="0">
                <a:solidFill>
                  <a:srgbClr val="666666"/>
                </a:solidFill>
              </a:rPr>
              <a:t>Travail de nuit : Protection maintenue (23h–6h, e-commerce</a:t>
            </a:r>
            <a:r>
              <a:rPr lang="fr" sz="1100" dirty="0">
                <a:solidFill>
                  <a:schemeClr val="dk1"/>
                </a:solidFill>
              </a:rPr>
              <a:t>)</a:t>
            </a:r>
            <a:endParaRPr sz="1100" dirty="0">
              <a:solidFill>
                <a:schemeClr val="dk1"/>
              </a:solidFill>
            </a:endParaRPr>
          </a:p>
          <a:p>
            <a:pPr marL="914400" lvl="1" indent="-317500" algn="l" rtl="0">
              <a:lnSpc>
                <a:spcPct val="150000"/>
              </a:lnSpc>
              <a:spcBef>
                <a:spcPts val="0"/>
              </a:spcBef>
              <a:spcAft>
                <a:spcPts val="0"/>
              </a:spcAft>
              <a:buClr>
                <a:srgbClr val="666666"/>
              </a:buClr>
              <a:buSzPts val="1400"/>
              <a:buChar char="○"/>
            </a:pPr>
            <a:r>
              <a:rPr lang="fr" dirty="0">
                <a:solidFill>
                  <a:srgbClr val="666666"/>
                </a:solidFill>
              </a:rPr>
              <a:t>Pensions : Accès anticipé en partie préservé, maladie prise en compte</a:t>
            </a:r>
            <a:endParaRPr dirty="0">
              <a:solidFill>
                <a:srgbClr val="666666"/>
              </a:solidFill>
            </a:endParaRPr>
          </a:p>
          <a:p>
            <a:pPr marL="457200" lvl="0" indent="-342900" algn="l" rtl="0">
              <a:lnSpc>
                <a:spcPct val="150000"/>
              </a:lnSpc>
              <a:spcBef>
                <a:spcPts val="1000"/>
              </a:spcBef>
              <a:spcAft>
                <a:spcPts val="0"/>
              </a:spcAft>
              <a:buClr>
                <a:srgbClr val="666666"/>
              </a:buClr>
              <a:buSzPts val="1800"/>
              <a:buChar char="●"/>
            </a:pPr>
            <a:r>
              <a:rPr lang="fr" dirty="0">
                <a:solidFill>
                  <a:srgbClr val="666666"/>
                </a:solidFill>
              </a:rPr>
              <a:t>2019 : Non à la pension à point</a:t>
            </a:r>
            <a:endParaRPr dirty="0">
              <a:solidFill>
                <a:srgbClr val="666666"/>
              </a:solidFill>
            </a:endParaRPr>
          </a:p>
          <a:p>
            <a:pPr lvl="0">
              <a:lnSpc>
                <a:spcPct val="150000"/>
              </a:lnSpc>
              <a:buClr>
                <a:srgbClr val="666666"/>
              </a:buClr>
            </a:pPr>
            <a:r>
              <a:rPr lang="fr" dirty="0">
                <a:solidFill>
                  <a:srgbClr val="666666"/>
                </a:solidFill>
              </a:rPr>
              <a:t>2003 : Semaine de 38h</a:t>
            </a:r>
            <a:endParaRPr dirty="0">
              <a:solidFill>
                <a:srgbClr val="666666"/>
              </a:solidFill>
            </a:endParaRPr>
          </a:p>
          <a:p>
            <a:pPr marL="457200" marR="0" lvl="0" indent="-342900" algn="l" rtl="0">
              <a:lnSpc>
                <a:spcPct val="150000"/>
              </a:lnSpc>
              <a:spcBef>
                <a:spcPts val="0"/>
              </a:spcBef>
              <a:spcAft>
                <a:spcPts val="0"/>
              </a:spcAft>
              <a:buClr>
                <a:srgbClr val="666666"/>
              </a:buClr>
              <a:buSzPts val="1800"/>
              <a:buChar char="●"/>
            </a:pPr>
            <a:r>
              <a:rPr lang="fr" dirty="0">
                <a:solidFill>
                  <a:srgbClr val="666666"/>
                </a:solidFill>
              </a:rPr>
              <a:t>1970’ : Généralisation de la semaine de 40h</a:t>
            </a:r>
            <a:endParaRPr dirty="0">
              <a:solidFill>
                <a:srgbClr val="666666"/>
              </a:solidFill>
            </a:endParaRPr>
          </a:p>
        </p:txBody>
      </p:sp>
      <p:pic>
        <p:nvPicPr>
          <p:cNvPr id="199" name="Google Shape;199;p30" title="commune.png"/>
          <p:cNvPicPr preferRelativeResize="0"/>
          <p:nvPr/>
        </p:nvPicPr>
        <p:blipFill>
          <a:blip r:embed="rId3">
            <a:alphaModFix/>
          </a:blip>
          <a:stretch>
            <a:fillRect/>
          </a:stretch>
        </p:blipFill>
        <p:spPr>
          <a:xfrm>
            <a:off x="2239534" y="4338709"/>
            <a:ext cx="2363644" cy="572700"/>
          </a:xfrm>
          <a:prstGeom prst="rect">
            <a:avLst/>
          </a:prstGeom>
          <a:noFill/>
          <a:ln>
            <a:noFill/>
          </a:ln>
        </p:spPr>
      </p:pic>
      <p:pic>
        <p:nvPicPr>
          <p:cNvPr id="200" name="Google Shape;200;p30" title="colere.png"/>
          <p:cNvPicPr preferRelativeResize="0"/>
          <p:nvPr/>
        </p:nvPicPr>
        <p:blipFill>
          <a:blip r:embed="rId4">
            <a:alphaModFix/>
          </a:blip>
          <a:stretch>
            <a:fillRect/>
          </a:stretch>
        </p:blipFill>
        <p:spPr>
          <a:xfrm>
            <a:off x="4660316" y="4330249"/>
            <a:ext cx="1844050" cy="628775"/>
          </a:xfrm>
          <a:prstGeom prst="rect">
            <a:avLst/>
          </a:prstGeom>
          <a:noFill/>
          <a:ln>
            <a:noFill/>
          </a:ln>
        </p:spPr>
      </p:pic>
      <p:pic>
        <p:nvPicPr>
          <p:cNvPr id="1026" name="Picture 2" descr="Tens of thousands rally in Brussels to protest austerity plans ...">
            <a:extLst>
              <a:ext uri="{FF2B5EF4-FFF2-40B4-BE49-F238E27FC236}">
                <a16:creationId xmlns:a16="http://schemas.microsoft.com/office/drawing/2014/main" id="{16905B53-A169-D892-E13A-A21596A86C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7621" y="2863831"/>
            <a:ext cx="2213754" cy="147487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AFC0AE21-CC8F-1DA4-7264-E87C79D88314}"/>
              </a:ext>
            </a:extLst>
          </p:cNvPr>
          <p:cNvSpPr txBox="1"/>
          <p:nvPr/>
        </p:nvSpPr>
        <p:spPr>
          <a:xfrm>
            <a:off x="7474063" y="4338709"/>
            <a:ext cx="1415375" cy="307777"/>
          </a:xfrm>
          <a:prstGeom prst="rect">
            <a:avLst/>
          </a:prstGeom>
          <a:noFill/>
        </p:spPr>
        <p:txBody>
          <a:bodyPr wrap="square">
            <a:spAutoFit/>
          </a:bodyPr>
          <a:lstStyle/>
          <a:p>
            <a:pPr algn="r"/>
            <a:r>
              <a:rPr lang="fr" dirty="0">
                <a:solidFill>
                  <a:srgbClr val="666666"/>
                </a:solidFill>
              </a:rPr>
              <a:t>14/10/2025</a:t>
            </a:r>
            <a:endParaRPr lang="fr-B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On ne se laissera pas faire!</a:t>
            </a:r>
            <a:endParaRPr b="1"/>
          </a:p>
        </p:txBody>
      </p:sp>
      <p:sp>
        <p:nvSpPr>
          <p:cNvPr id="208" name="Google Shape;208;p31"/>
          <p:cNvSpPr txBox="1">
            <a:spLocks noGrp="1"/>
          </p:cNvSpPr>
          <p:nvPr>
            <p:ph type="body" idx="1"/>
          </p:nvPr>
        </p:nvSpPr>
        <p:spPr>
          <a:xfrm>
            <a:off x="311700" y="1066500"/>
            <a:ext cx="8520600" cy="32637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fr">
                <a:solidFill>
                  <a:srgbClr val="666666"/>
                </a:solidFill>
              </a:rPr>
              <a:t>Comment faire grève? Vous avez le droit de </a:t>
            </a:r>
            <a:r>
              <a:rPr lang="fr" b="1">
                <a:solidFill>
                  <a:srgbClr val="666666"/>
                </a:solidFill>
              </a:rPr>
              <a:t>vous mettre en grève</a:t>
            </a:r>
            <a:r>
              <a:rPr lang="fr">
                <a:solidFill>
                  <a:srgbClr val="666666"/>
                </a:solidFill>
              </a:rPr>
              <a:t>. </a:t>
            </a:r>
            <a:endParaRPr>
              <a:solidFill>
                <a:srgbClr val="666666"/>
              </a:solidFill>
            </a:endParaRPr>
          </a:p>
          <a:p>
            <a:pPr marL="457200" lvl="0" indent="-334327" algn="l" rtl="0">
              <a:spcBef>
                <a:spcPts val="1200"/>
              </a:spcBef>
              <a:spcAft>
                <a:spcPts val="0"/>
              </a:spcAft>
              <a:buClr>
                <a:srgbClr val="666666"/>
              </a:buClr>
              <a:buSzPct val="100000"/>
              <a:buChar char="●"/>
            </a:pPr>
            <a:r>
              <a:rPr lang="fr">
                <a:solidFill>
                  <a:srgbClr val="666666"/>
                </a:solidFill>
              </a:rPr>
              <a:t>Chaque travailleur·euse (syndiqué·e ou non) est couvert·e par un préavis de grève. Il s’agit d’un droit individuel qui s’exerce dans le cadre d’une action collective. </a:t>
            </a:r>
            <a:endParaRPr>
              <a:solidFill>
                <a:srgbClr val="666666"/>
              </a:solidFill>
            </a:endParaRPr>
          </a:p>
          <a:p>
            <a:pPr marL="457200" lvl="0" indent="-334327" algn="l" rtl="0">
              <a:spcBef>
                <a:spcPts val="0"/>
              </a:spcBef>
              <a:spcAft>
                <a:spcPts val="0"/>
              </a:spcAft>
              <a:buClr>
                <a:srgbClr val="666666"/>
              </a:buClr>
              <a:buSzPct val="100000"/>
              <a:buChar char="●"/>
            </a:pPr>
            <a:r>
              <a:rPr lang="fr">
                <a:solidFill>
                  <a:srgbClr val="666666"/>
                </a:solidFill>
              </a:rPr>
              <a:t>Il faut prévenir son employeur par écrit avant le début de son horaire habituel. </a:t>
            </a:r>
            <a:endParaRPr>
              <a:solidFill>
                <a:srgbClr val="666666"/>
              </a:solidFill>
            </a:endParaRPr>
          </a:p>
          <a:p>
            <a:pPr marL="457200" lvl="0" indent="-334327" algn="l" rtl="0">
              <a:spcBef>
                <a:spcPts val="0"/>
              </a:spcBef>
              <a:spcAft>
                <a:spcPts val="0"/>
              </a:spcAft>
              <a:buClr>
                <a:srgbClr val="666666"/>
              </a:buClr>
              <a:buSzPct val="100000"/>
              <a:buChar char="●"/>
            </a:pPr>
            <a:r>
              <a:rPr lang="fr">
                <a:solidFill>
                  <a:srgbClr val="666666"/>
                </a:solidFill>
              </a:rPr>
              <a:t>Etre syndiqué·e donne droit à une indemnité (40€) à réclamer à son syndicat.</a:t>
            </a:r>
            <a:endParaRPr>
              <a:solidFill>
                <a:srgbClr val="666666"/>
              </a:solidFill>
            </a:endParaRPr>
          </a:p>
          <a:p>
            <a:pPr marL="0" lvl="0" indent="0" algn="l" rtl="0">
              <a:spcBef>
                <a:spcPts val="1200"/>
              </a:spcBef>
              <a:spcAft>
                <a:spcPts val="0"/>
              </a:spcAft>
              <a:buNone/>
            </a:pPr>
            <a:r>
              <a:rPr lang="fr">
                <a:solidFill>
                  <a:srgbClr val="666666"/>
                </a:solidFill>
              </a:rPr>
              <a:t>Le jour-j : organiser un piquet devant son lieu de travail et/ou rejoindre les piquets existants</a:t>
            </a:r>
            <a:endParaRPr>
              <a:solidFill>
                <a:srgbClr val="666666"/>
              </a:solidFill>
            </a:endParaRPr>
          </a:p>
          <a:p>
            <a:pPr marL="0" lvl="0" indent="0" algn="l" rtl="0">
              <a:spcBef>
                <a:spcPts val="1200"/>
              </a:spcBef>
              <a:spcAft>
                <a:spcPts val="0"/>
              </a:spcAft>
              <a:buClr>
                <a:schemeClr val="dk1"/>
              </a:buClr>
              <a:buSzPct val="61111"/>
              <a:buFont typeface="Arial"/>
              <a:buNone/>
            </a:pPr>
            <a:r>
              <a:rPr lang="fr">
                <a:solidFill>
                  <a:srgbClr val="666666"/>
                </a:solidFill>
              </a:rPr>
              <a:t>Avant, pendant et après : </a:t>
            </a:r>
            <a:r>
              <a:rPr lang="fr" b="1">
                <a:solidFill>
                  <a:srgbClr val="666666"/>
                </a:solidFill>
              </a:rPr>
              <a:t>en parler autour de soi. </a:t>
            </a:r>
            <a:r>
              <a:rPr lang="fr">
                <a:solidFill>
                  <a:srgbClr val="666666"/>
                </a:solidFill>
              </a:rPr>
              <a:t>Nous sommes les mieux placé·es pour convaincre nos proches !</a:t>
            </a:r>
            <a:endParaRPr>
              <a:solidFill>
                <a:srgbClr val="666666"/>
              </a:solidFill>
            </a:endParaRPr>
          </a:p>
          <a:p>
            <a:pPr marL="0" lvl="0" indent="0" algn="l" rtl="0">
              <a:spcBef>
                <a:spcPts val="1200"/>
              </a:spcBef>
              <a:spcAft>
                <a:spcPts val="1200"/>
              </a:spcAft>
              <a:buNone/>
            </a:pPr>
            <a:endParaRPr>
              <a:solidFill>
                <a:srgbClr val="666666"/>
              </a:solidFill>
            </a:endParaRPr>
          </a:p>
        </p:txBody>
      </p:sp>
      <p:pic>
        <p:nvPicPr>
          <p:cNvPr id="209" name="Google Shape;209;p31" title="commune.png"/>
          <p:cNvPicPr preferRelativeResize="0"/>
          <p:nvPr/>
        </p:nvPicPr>
        <p:blipFill>
          <a:blip r:embed="rId3">
            <a:alphaModFix/>
          </a:blip>
          <a:stretch>
            <a:fillRect/>
          </a:stretch>
        </p:blipFill>
        <p:spPr>
          <a:xfrm>
            <a:off x="2239534" y="4338709"/>
            <a:ext cx="2363644" cy="572700"/>
          </a:xfrm>
          <a:prstGeom prst="rect">
            <a:avLst/>
          </a:prstGeom>
          <a:noFill/>
          <a:ln>
            <a:noFill/>
          </a:ln>
        </p:spPr>
      </p:pic>
      <p:pic>
        <p:nvPicPr>
          <p:cNvPr id="210" name="Google Shape;210;p31" title="colere.png"/>
          <p:cNvPicPr preferRelativeResize="0"/>
          <p:nvPr/>
        </p:nvPicPr>
        <p:blipFill>
          <a:blip r:embed="rId4">
            <a:alphaModFix/>
          </a:blip>
          <a:stretch>
            <a:fillRect/>
          </a:stretch>
        </p:blipFill>
        <p:spPr>
          <a:xfrm>
            <a:off x="4660316" y="4330249"/>
            <a:ext cx="1844050" cy="62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155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dirty="0"/>
              <a:t>Attaque massive contre la sécurité sociale</a:t>
            </a:r>
            <a:endParaRPr b="1" dirty="0"/>
          </a:p>
        </p:txBody>
      </p:sp>
      <p:sp>
        <p:nvSpPr>
          <p:cNvPr id="64" name="Google Shape;64;p14"/>
          <p:cNvSpPr txBox="1">
            <a:spLocks noGrp="1"/>
          </p:cNvSpPr>
          <p:nvPr>
            <p:ph type="body" idx="1"/>
          </p:nvPr>
        </p:nvSpPr>
        <p:spPr>
          <a:xfrm>
            <a:off x="311700" y="802525"/>
            <a:ext cx="8520600" cy="40704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fr" sz="1900" dirty="0"/>
              <a:t>Limitation des allocations de </a:t>
            </a:r>
            <a:r>
              <a:rPr lang="fr" sz="1900" dirty="0">
                <a:solidFill>
                  <a:srgbClr val="FF0000"/>
                </a:solidFill>
              </a:rPr>
              <a:t>chômage</a:t>
            </a:r>
            <a:r>
              <a:rPr lang="fr" sz="1900" dirty="0"/>
              <a:t> à max. 2 ans → </a:t>
            </a:r>
            <a:r>
              <a:rPr lang="fr" sz="1900" b="1" dirty="0">
                <a:solidFill>
                  <a:srgbClr val="FF0000"/>
                </a:solidFill>
              </a:rPr>
              <a:t>200.000 exclu·es</a:t>
            </a:r>
            <a:r>
              <a:rPr lang="fr" sz="1900" dirty="0"/>
              <a:t> dont 80% des plus de 55 ans - 2 milliards d’économies</a:t>
            </a:r>
            <a:endParaRPr sz="1900" dirty="0"/>
          </a:p>
          <a:p>
            <a:pPr marL="457200" lvl="0" indent="-349250" algn="l" rtl="0">
              <a:spcBef>
                <a:spcPts val="1200"/>
              </a:spcBef>
              <a:spcAft>
                <a:spcPts val="0"/>
              </a:spcAft>
              <a:buSzPts val="1900"/>
              <a:buChar char="●"/>
            </a:pPr>
            <a:r>
              <a:rPr lang="fr" sz="1900" dirty="0"/>
              <a:t>Pension: </a:t>
            </a:r>
            <a:r>
              <a:rPr lang="fr" sz="1900" dirty="0">
                <a:solidFill>
                  <a:srgbClr val="FF0000"/>
                </a:solidFill>
              </a:rPr>
              <a:t>Bosser </a:t>
            </a:r>
            <a:r>
              <a:rPr lang="fr" sz="1900" b="1" dirty="0">
                <a:solidFill>
                  <a:srgbClr val="FF0000"/>
                </a:solidFill>
              </a:rPr>
              <a:t>plus</a:t>
            </a:r>
            <a:r>
              <a:rPr lang="fr" sz="1900" dirty="0">
                <a:solidFill>
                  <a:srgbClr val="FF0000"/>
                </a:solidFill>
              </a:rPr>
              <a:t> pour </a:t>
            </a:r>
            <a:r>
              <a:rPr lang="fr" sz="1900" b="1" dirty="0">
                <a:solidFill>
                  <a:srgbClr val="FF0000"/>
                </a:solidFill>
              </a:rPr>
              <a:t>moins </a:t>
            </a:r>
            <a:r>
              <a:rPr lang="fr" sz="1900" dirty="0"/>
              <a:t>- 2,4 milliards d’économies</a:t>
            </a:r>
            <a:endParaRPr sz="1900" dirty="0"/>
          </a:p>
          <a:p>
            <a:pPr marL="914400" lvl="1" indent="-330200" algn="l" rtl="0">
              <a:spcBef>
                <a:spcPts val="0"/>
              </a:spcBef>
              <a:spcAft>
                <a:spcPts val="0"/>
              </a:spcAft>
              <a:buSzPts val="1600"/>
              <a:buChar char="○"/>
            </a:pPr>
            <a:r>
              <a:rPr lang="fr" sz="1600" dirty="0"/>
              <a:t>Une combinaison de plusieurs “petites” réformes sur les conditions d’accès et le montant des pensions</a:t>
            </a:r>
            <a:endParaRPr sz="1600" dirty="0"/>
          </a:p>
          <a:p>
            <a:pPr marL="914400" lvl="1" indent="-330200" algn="l" rtl="0">
              <a:spcBef>
                <a:spcPts val="0"/>
              </a:spcBef>
              <a:spcAft>
                <a:spcPts val="0"/>
              </a:spcAft>
              <a:buSzPts val="1600"/>
              <a:buChar char="○"/>
            </a:pPr>
            <a:r>
              <a:rPr lang="fr" sz="1600" dirty="0"/>
              <a:t>Pension des fonctionnaires : -12%</a:t>
            </a:r>
            <a:endParaRPr sz="1600" dirty="0"/>
          </a:p>
          <a:p>
            <a:pPr marL="914400" lvl="1" indent="-330200" algn="l" rtl="0">
              <a:spcBef>
                <a:spcPts val="0"/>
              </a:spcBef>
              <a:spcAft>
                <a:spcPts val="0"/>
              </a:spcAft>
              <a:buSzPts val="1600"/>
              <a:buChar char="○"/>
            </a:pPr>
            <a:r>
              <a:rPr lang="fr" sz="1600" dirty="0"/>
              <a:t>Pension des salarié·es : -9% (- 170€ par mois en moyenne)</a:t>
            </a:r>
            <a:endParaRPr sz="1600" dirty="0"/>
          </a:p>
          <a:p>
            <a:pPr marL="914400" lvl="1" indent="-330200" algn="l" rtl="0">
              <a:spcBef>
                <a:spcPts val="0"/>
              </a:spcBef>
              <a:spcAft>
                <a:spcPts val="0"/>
              </a:spcAft>
              <a:buSzPts val="1600"/>
              <a:buChar char="○"/>
            </a:pPr>
            <a:r>
              <a:rPr lang="fr" sz="1600" dirty="0"/>
              <a:t>Public cible: les femmes et les personnes qui ont commencé tôt leur carrière (avec le malus pension pour les pensions anticipées). </a:t>
            </a:r>
            <a:endParaRPr sz="1600" dirty="0"/>
          </a:p>
          <a:p>
            <a:pPr marL="914400" lvl="1" indent="-330200" algn="l" rtl="0">
              <a:spcBef>
                <a:spcPts val="0"/>
              </a:spcBef>
              <a:spcAft>
                <a:spcPts val="0"/>
              </a:spcAft>
              <a:buSzPts val="1600"/>
              <a:buChar char="○"/>
            </a:pPr>
            <a:r>
              <a:rPr lang="fr" sz="1600" dirty="0"/>
              <a:t>le malus va pénaliser une femem sur deux qui voudrait partir à la pension avant 67 ans: elles perdront en moyenne 442 € par mois. </a:t>
            </a:r>
            <a:endParaRPr sz="1600" dirty="0"/>
          </a:p>
          <a:p>
            <a:pPr marL="0" lvl="0" indent="0" algn="l" rtl="0">
              <a:spcBef>
                <a:spcPts val="1200"/>
              </a:spcBef>
              <a:spcAft>
                <a:spcPts val="1200"/>
              </a:spcAft>
              <a:buNone/>
            </a:pPr>
            <a:endParaRPr dirty="0"/>
          </a:p>
        </p:txBody>
      </p:sp>
      <p:pic>
        <p:nvPicPr>
          <p:cNvPr id="65" name="Google Shape;65;p14" title="colere.png"/>
          <p:cNvPicPr preferRelativeResize="0"/>
          <p:nvPr/>
        </p:nvPicPr>
        <p:blipFill>
          <a:blip r:embed="rId3">
            <a:alphaModFix/>
          </a:blip>
          <a:stretch>
            <a:fillRect/>
          </a:stretch>
        </p:blipFill>
        <p:spPr>
          <a:xfrm>
            <a:off x="4652525" y="4472975"/>
            <a:ext cx="1761785" cy="600725"/>
          </a:xfrm>
          <a:prstGeom prst="rect">
            <a:avLst/>
          </a:prstGeom>
          <a:noFill/>
          <a:ln>
            <a:noFill/>
          </a:ln>
        </p:spPr>
      </p:pic>
      <p:pic>
        <p:nvPicPr>
          <p:cNvPr id="66" name="Google Shape;66;p14" title="commune.png"/>
          <p:cNvPicPr preferRelativeResize="0"/>
          <p:nvPr/>
        </p:nvPicPr>
        <p:blipFill>
          <a:blip r:embed="rId4">
            <a:alphaModFix/>
          </a:blip>
          <a:stretch>
            <a:fillRect/>
          </a:stretch>
        </p:blipFill>
        <p:spPr>
          <a:xfrm>
            <a:off x="2208359" y="4472984"/>
            <a:ext cx="2363644" cy="572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5">
          <a:extLst>
            <a:ext uri="{FF2B5EF4-FFF2-40B4-BE49-F238E27FC236}">
              <a16:creationId xmlns:a16="http://schemas.microsoft.com/office/drawing/2014/main" id="{1E5F9572-2531-AEBE-FB8E-32EADF5F8E59}"/>
            </a:ext>
          </a:extLst>
        </p:cNvPr>
        <p:cNvGrpSpPr/>
        <p:nvPr/>
      </p:nvGrpSpPr>
      <p:grpSpPr>
        <a:xfrm>
          <a:off x="0" y="0"/>
          <a:ext cx="0" cy="0"/>
          <a:chOff x="0" y="0"/>
          <a:chExt cx="0" cy="0"/>
        </a:xfrm>
      </p:grpSpPr>
      <p:sp>
        <p:nvSpPr>
          <p:cNvPr id="216" name="Google Shape;216;p32">
            <a:extLst>
              <a:ext uri="{FF2B5EF4-FFF2-40B4-BE49-F238E27FC236}">
                <a16:creationId xmlns:a16="http://schemas.microsoft.com/office/drawing/2014/main" id="{BE70BC00-437C-FA47-FF72-FDA2B1EEEEF0}"/>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dirty="0"/>
              <a:t>Parles-en autour de toi !</a:t>
            </a:r>
            <a:endParaRPr b="1" dirty="0"/>
          </a:p>
        </p:txBody>
      </p:sp>
      <p:sp>
        <p:nvSpPr>
          <p:cNvPr id="217" name="Google Shape;217;p32">
            <a:extLst>
              <a:ext uri="{FF2B5EF4-FFF2-40B4-BE49-F238E27FC236}">
                <a16:creationId xmlns:a16="http://schemas.microsoft.com/office/drawing/2014/main" id="{8C705EF7-DF00-04CA-BADE-F881631B1800}"/>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BE" sz="2400" b="1" dirty="0">
                <a:solidFill>
                  <a:srgbClr val="666666"/>
                </a:solidFill>
                <a:highlight>
                  <a:schemeClr val="lt1"/>
                </a:highlight>
              </a:rPr>
              <a:t>Comment ? </a:t>
            </a:r>
          </a:p>
          <a:p>
            <a:pPr marL="285750" indent="-285750"/>
            <a:r>
              <a:rPr lang="fr-BE" dirty="0">
                <a:solidFill>
                  <a:srgbClr val="666666"/>
                </a:solidFill>
                <a:highlight>
                  <a:schemeClr val="lt1"/>
                </a:highlight>
              </a:rPr>
              <a:t>En organisant des </a:t>
            </a:r>
          </a:p>
          <a:p>
            <a:pPr marL="742950" lvl="1" indent="-285750">
              <a:buFontTx/>
              <a:buChar char="-"/>
            </a:pPr>
            <a:r>
              <a:rPr lang="fr-BE" sz="1600" dirty="0">
                <a:solidFill>
                  <a:srgbClr val="666666"/>
                </a:solidFill>
                <a:highlight>
                  <a:schemeClr val="lt1"/>
                </a:highlight>
              </a:rPr>
              <a:t>Apéros Arizona avec tes proches (ami</a:t>
            </a:r>
            <a:r>
              <a:rPr lang="fr" sz="1600" dirty="0">
                <a:solidFill>
                  <a:srgbClr val="666666"/>
                </a:solidFill>
                <a:highlight>
                  <a:schemeClr val="lt1"/>
                </a:highlight>
              </a:rPr>
              <a:t> ·e, famille, collègues, clubs de sport, académies,…)</a:t>
            </a:r>
          </a:p>
          <a:p>
            <a:pPr marL="742950" lvl="1" indent="-285750">
              <a:buFontTx/>
              <a:buChar char="-"/>
            </a:pPr>
            <a:r>
              <a:rPr lang="fr" sz="1600" dirty="0">
                <a:solidFill>
                  <a:srgbClr val="666666"/>
                </a:solidFill>
                <a:highlight>
                  <a:schemeClr val="lt1"/>
                </a:highlight>
              </a:rPr>
              <a:t>Séances décryptage ouvertes à un large public</a:t>
            </a:r>
          </a:p>
          <a:p>
            <a:pPr marL="0" lvl="0" indent="0">
              <a:buNone/>
            </a:pPr>
            <a:endParaRPr lang="fr" dirty="0">
              <a:solidFill>
                <a:srgbClr val="666666"/>
              </a:solidFill>
              <a:highlight>
                <a:schemeClr val="lt1"/>
              </a:highlight>
            </a:endParaRPr>
          </a:p>
          <a:p>
            <a:pPr marL="285750" indent="-285750"/>
            <a:r>
              <a:rPr lang="fr" dirty="0">
                <a:solidFill>
                  <a:srgbClr val="666666"/>
                </a:solidFill>
                <a:highlight>
                  <a:schemeClr val="lt1"/>
                </a:highlight>
              </a:rPr>
              <a:t>Envoyant ce document à tes proches</a:t>
            </a:r>
          </a:p>
          <a:p>
            <a:pPr marL="285750" indent="-285750"/>
            <a:r>
              <a:rPr lang="fr" dirty="0">
                <a:solidFill>
                  <a:srgbClr val="666666"/>
                </a:solidFill>
                <a:highlight>
                  <a:schemeClr val="lt1"/>
                </a:highlight>
              </a:rPr>
              <a:t>Rejoignant le groupe signal d’organisateurices de séances : </a:t>
            </a:r>
          </a:p>
          <a:p>
            <a:pPr marL="285750" lvl="0" indent="-285750">
              <a:buFontTx/>
              <a:buChar char="-"/>
            </a:pPr>
            <a:endParaRPr lang="fr" dirty="0">
              <a:solidFill>
                <a:srgbClr val="666666"/>
              </a:solidFill>
              <a:highlight>
                <a:schemeClr val="lt1"/>
              </a:highlight>
            </a:endParaRPr>
          </a:p>
          <a:p>
            <a:pPr marL="0" lvl="0" indent="0">
              <a:buNone/>
            </a:pPr>
            <a:endParaRPr lang="fr" dirty="0">
              <a:solidFill>
                <a:srgbClr val="666666"/>
              </a:solidFill>
              <a:highlight>
                <a:schemeClr val="lt1"/>
              </a:highlight>
            </a:endParaRPr>
          </a:p>
          <a:p>
            <a:pPr marL="0" lvl="0" indent="0">
              <a:buNone/>
            </a:pPr>
            <a:endParaRPr lang="fr" dirty="0">
              <a:solidFill>
                <a:srgbClr val="666666"/>
              </a:solidFill>
              <a:highlight>
                <a:schemeClr val="lt1"/>
              </a:highlight>
            </a:endParaRPr>
          </a:p>
          <a:p>
            <a:pPr marL="0" lvl="0" indent="0">
              <a:buNone/>
            </a:pPr>
            <a:endParaRPr dirty="0">
              <a:solidFill>
                <a:srgbClr val="666666"/>
              </a:solidFill>
              <a:highlight>
                <a:schemeClr val="lt1"/>
              </a:highlight>
            </a:endParaRPr>
          </a:p>
          <a:p>
            <a:pPr marL="0" lvl="0" indent="0" algn="l" rtl="0">
              <a:spcBef>
                <a:spcPts val="0"/>
              </a:spcBef>
              <a:spcAft>
                <a:spcPts val="1200"/>
              </a:spcAft>
              <a:buNone/>
            </a:pPr>
            <a:endParaRPr dirty="0"/>
          </a:p>
        </p:txBody>
      </p:sp>
      <p:pic>
        <p:nvPicPr>
          <p:cNvPr id="218" name="Google Shape;218;p32" title="commune.png">
            <a:extLst>
              <a:ext uri="{FF2B5EF4-FFF2-40B4-BE49-F238E27FC236}">
                <a16:creationId xmlns:a16="http://schemas.microsoft.com/office/drawing/2014/main" id="{8E4DD229-21FD-92C0-AD33-2AC3CBC91C56}"/>
              </a:ext>
            </a:extLst>
          </p:cNvPr>
          <p:cNvPicPr preferRelativeResize="0"/>
          <p:nvPr/>
        </p:nvPicPr>
        <p:blipFill>
          <a:blip r:embed="rId3">
            <a:alphaModFix/>
          </a:blip>
          <a:stretch>
            <a:fillRect/>
          </a:stretch>
        </p:blipFill>
        <p:spPr>
          <a:xfrm>
            <a:off x="2239534" y="4338709"/>
            <a:ext cx="2363644" cy="572700"/>
          </a:xfrm>
          <a:prstGeom prst="rect">
            <a:avLst/>
          </a:prstGeom>
          <a:noFill/>
          <a:ln>
            <a:noFill/>
          </a:ln>
        </p:spPr>
      </p:pic>
      <p:pic>
        <p:nvPicPr>
          <p:cNvPr id="219" name="Google Shape;219;p32" title="colere.png">
            <a:extLst>
              <a:ext uri="{FF2B5EF4-FFF2-40B4-BE49-F238E27FC236}">
                <a16:creationId xmlns:a16="http://schemas.microsoft.com/office/drawing/2014/main" id="{FECD1578-8863-6E64-599D-3E7C8E982011}"/>
              </a:ext>
            </a:extLst>
          </p:cNvPr>
          <p:cNvPicPr preferRelativeResize="0"/>
          <p:nvPr/>
        </p:nvPicPr>
        <p:blipFill>
          <a:blip r:embed="rId4">
            <a:alphaModFix/>
          </a:blip>
          <a:stretch>
            <a:fillRect/>
          </a:stretch>
        </p:blipFill>
        <p:spPr>
          <a:xfrm>
            <a:off x="4660316" y="4330249"/>
            <a:ext cx="1844050" cy="628775"/>
          </a:xfrm>
          <a:prstGeom prst="rect">
            <a:avLst/>
          </a:prstGeom>
          <a:noFill/>
          <a:ln>
            <a:noFill/>
          </a:ln>
        </p:spPr>
      </p:pic>
      <p:pic>
        <p:nvPicPr>
          <p:cNvPr id="2" name="Image 1" descr="Une image contenant motif, Graphique, pixel, conception&#10;&#10;Le contenu généré par l’IA peut être incorrect.">
            <a:extLst>
              <a:ext uri="{FF2B5EF4-FFF2-40B4-BE49-F238E27FC236}">
                <a16:creationId xmlns:a16="http://schemas.microsoft.com/office/drawing/2014/main" id="{B58C99C2-0F0E-12B0-38A1-59960840BB2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1740" y="3001818"/>
            <a:ext cx="1567057" cy="1567057"/>
          </a:xfrm>
          <a:prstGeom prst="rect">
            <a:avLst/>
          </a:prstGeom>
          <a:noFill/>
          <a:ln>
            <a:noFill/>
          </a:ln>
        </p:spPr>
      </p:pic>
    </p:spTree>
    <p:extLst>
      <p:ext uri="{BB962C8B-B14F-4D97-AF65-F5344CB8AC3E}">
        <p14:creationId xmlns:p14="http://schemas.microsoft.com/office/powerpoint/2010/main" val="2643996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Discussion</a:t>
            </a:r>
            <a:endParaRPr b="1"/>
          </a:p>
        </p:txBody>
      </p:sp>
      <p:sp>
        <p:nvSpPr>
          <p:cNvPr id="217" name="Google Shape;217;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673100" lvl="0" indent="-342900" algn="l" rtl="0">
              <a:spcBef>
                <a:spcPts val="0"/>
              </a:spcBef>
              <a:spcAft>
                <a:spcPts val="0"/>
              </a:spcAft>
              <a:buClr>
                <a:srgbClr val="666666"/>
              </a:buClr>
              <a:buSzPts val="1800"/>
              <a:buChar char="●"/>
            </a:pPr>
            <a:r>
              <a:rPr lang="fr" dirty="0">
                <a:solidFill>
                  <a:srgbClr val="666666"/>
                </a:solidFill>
                <a:highlight>
                  <a:schemeClr val="lt1"/>
                </a:highlight>
              </a:rPr>
              <a:t>Est-ce que tu vas être impacté·e par les réformes? Ou des personnes de ton entourage? De quelle manière ?</a:t>
            </a:r>
            <a:endParaRPr dirty="0">
              <a:solidFill>
                <a:srgbClr val="666666"/>
              </a:solidFill>
              <a:highlight>
                <a:schemeClr val="lt1"/>
              </a:highlight>
            </a:endParaRPr>
          </a:p>
          <a:p>
            <a:pPr marL="673100" lvl="0" indent="-342900" algn="l" rtl="0">
              <a:spcBef>
                <a:spcPts val="0"/>
              </a:spcBef>
              <a:spcAft>
                <a:spcPts val="0"/>
              </a:spcAft>
              <a:buClr>
                <a:srgbClr val="666666"/>
              </a:buClr>
              <a:buSzPts val="1800"/>
              <a:buChar char="●"/>
            </a:pPr>
            <a:r>
              <a:rPr lang="fr" dirty="0">
                <a:solidFill>
                  <a:srgbClr val="666666"/>
                </a:solidFill>
                <a:highlight>
                  <a:schemeClr val="lt1"/>
                </a:highlight>
              </a:rPr>
              <a:t>Est ce que, autour de toi, les gens sont au courant?</a:t>
            </a:r>
            <a:endParaRPr dirty="0">
              <a:solidFill>
                <a:srgbClr val="666666"/>
              </a:solidFill>
              <a:highlight>
                <a:schemeClr val="lt1"/>
              </a:highlight>
            </a:endParaRPr>
          </a:p>
          <a:p>
            <a:pPr marL="673100" lvl="0" indent="-342900" algn="l" rtl="0">
              <a:spcBef>
                <a:spcPts val="0"/>
              </a:spcBef>
              <a:spcAft>
                <a:spcPts val="0"/>
              </a:spcAft>
              <a:buClr>
                <a:srgbClr val="666666"/>
              </a:buClr>
              <a:buSzPts val="1800"/>
              <a:buChar char="●"/>
            </a:pPr>
            <a:r>
              <a:rPr lang="fr" dirty="0">
                <a:solidFill>
                  <a:srgbClr val="666666"/>
                </a:solidFill>
                <a:highlight>
                  <a:schemeClr val="lt1"/>
                </a:highlight>
              </a:rPr>
              <a:t>Comment tu te sens par rapport ça? Quelle genre d'actions tu voudrais/pourrais mener?</a:t>
            </a:r>
            <a:endParaRPr dirty="0">
              <a:solidFill>
                <a:srgbClr val="666666"/>
              </a:solidFill>
              <a:highlight>
                <a:schemeClr val="lt1"/>
              </a:highlight>
            </a:endParaRPr>
          </a:p>
          <a:p>
            <a:pPr marL="673100" lvl="0" indent="-342900" algn="l" rtl="0">
              <a:spcBef>
                <a:spcPts val="0"/>
              </a:spcBef>
              <a:spcAft>
                <a:spcPts val="0"/>
              </a:spcAft>
              <a:buClr>
                <a:srgbClr val="666666"/>
              </a:buClr>
              <a:buSzPts val="1800"/>
              <a:buChar char="●"/>
            </a:pPr>
            <a:r>
              <a:rPr lang="fr" dirty="0">
                <a:solidFill>
                  <a:srgbClr val="666666"/>
                </a:solidFill>
                <a:highlight>
                  <a:schemeClr val="lt1"/>
                </a:highlight>
              </a:rPr>
              <a:t>Quels sont les freins que tu vois à venir le 12/03? Comment on pourrait les dépasser?</a:t>
            </a:r>
            <a:endParaRPr dirty="0">
              <a:solidFill>
                <a:srgbClr val="666666"/>
              </a:solidFill>
              <a:highlight>
                <a:schemeClr val="lt1"/>
              </a:highlight>
            </a:endParaRPr>
          </a:p>
          <a:p>
            <a:pPr marL="673100" lvl="0" indent="-342900" algn="l" rtl="0">
              <a:spcBef>
                <a:spcPts val="0"/>
              </a:spcBef>
              <a:spcAft>
                <a:spcPts val="0"/>
              </a:spcAft>
              <a:buClr>
                <a:srgbClr val="666666"/>
              </a:buClr>
              <a:buSzPts val="1800"/>
              <a:buChar char="●"/>
            </a:pPr>
            <a:r>
              <a:rPr lang="fr" dirty="0">
                <a:solidFill>
                  <a:srgbClr val="666666"/>
                </a:solidFill>
                <a:highlight>
                  <a:schemeClr val="lt1"/>
                </a:highlight>
              </a:rPr>
              <a:t>Comment tu pourrais informer/mobiliser autour de toi?</a:t>
            </a:r>
            <a:endParaRPr dirty="0">
              <a:solidFill>
                <a:srgbClr val="666666"/>
              </a:solidFill>
              <a:highlight>
                <a:schemeClr val="lt1"/>
              </a:highlight>
            </a:endParaRPr>
          </a:p>
          <a:p>
            <a:pPr marL="0" lvl="0" indent="0" algn="l" rtl="0">
              <a:spcBef>
                <a:spcPts val="0"/>
              </a:spcBef>
              <a:spcAft>
                <a:spcPts val="0"/>
              </a:spcAft>
              <a:buNone/>
            </a:pPr>
            <a:endParaRPr dirty="0">
              <a:solidFill>
                <a:srgbClr val="666666"/>
              </a:solidFill>
              <a:highlight>
                <a:schemeClr val="lt1"/>
              </a:highlight>
            </a:endParaRPr>
          </a:p>
          <a:p>
            <a:pPr marL="0" lvl="0" indent="0" algn="l" rtl="0">
              <a:spcBef>
                <a:spcPts val="0"/>
              </a:spcBef>
              <a:spcAft>
                <a:spcPts val="0"/>
              </a:spcAft>
              <a:buNone/>
            </a:pPr>
            <a:r>
              <a:rPr lang="fr" dirty="0">
                <a:solidFill>
                  <a:srgbClr val="FF0000"/>
                </a:solidFill>
                <a:highlight>
                  <a:schemeClr val="lt1"/>
                </a:highlight>
                <a:latin typeface="Impact"/>
                <a:ea typeface="Impact"/>
                <a:cs typeface="Impact"/>
                <a:sym typeface="Impact"/>
              </a:rPr>
              <a:t>→  S'APPROPRIER ET DIFFUSER L’OUTIL</a:t>
            </a:r>
            <a:endParaRPr dirty="0">
              <a:solidFill>
                <a:srgbClr val="FF0000"/>
              </a:solidFill>
              <a:highlight>
                <a:schemeClr val="lt1"/>
              </a:highlight>
              <a:latin typeface="Impact"/>
              <a:ea typeface="Impact"/>
              <a:cs typeface="Impact"/>
              <a:sym typeface="Impact"/>
            </a:endParaRPr>
          </a:p>
          <a:p>
            <a:pPr marL="0" lvl="0" indent="0" algn="l" rtl="0">
              <a:spcBef>
                <a:spcPts val="0"/>
              </a:spcBef>
              <a:spcAft>
                <a:spcPts val="1200"/>
              </a:spcAft>
              <a:buNone/>
            </a:pPr>
            <a:endParaRPr dirty="0"/>
          </a:p>
        </p:txBody>
      </p:sp>
      <p:pic>
        <p:nvPicPr>
          <p:cNvPr id="218" name="Google Shape;218;p32" title="commune.png"/>
          <p:cNvPicPr preferRelativeResize="0"/>
          <p:nvPr/>
        </p:nvPicPr>
        <p:blipFill>
          <a:blip r:embed="rId3">
            <a:alphaModFix/>
          </a:blip>
          <a:stretch>
            <a:fillRect/>
          </a:stretch>
        </p:blipFill>
        <p:spPr>
          <a:xfrm>
            <a:off x="2239534" y="4338709"/>
            <a:ext cx="2363644" cy="572700"/>
          </a:xfrm>
          <a:prstGeom prst="rect">
            <a:avLst/>
          </a:prstGeom>
          <a:noFill/>
          <a:ln>
            <a:noFill/>
          </a:ln>
        </p:spPr>
      </p:pic>
      <p:pic>
        <p:nvPicPr>
          <p:cNvPr id="219" name="Google Shape;219;p32" title="colere.png"/>
          <p:cNvPicPr preferRelativeResize="0"/>
          <p:nvPr/>
        </p:nvPicPr>
        <p:blipFill>
          <a:blip r:embed="rId4">
            <a:alphaModFix/>
          </a:blip>
          <a:stretch>
            <a:fillRect/>
          </a:stretch>
        </p:blipFill>
        <p:spPr>
          <a:xfrm>
            <a:off x="4660316" y="4330249"/>
            <a:ext cx="1844050" cy="628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pic>
        <p:nvPicPr>
          <p:cNvPr id="225" name="Google Shape;225;p33"/>
          <p:cNvPicPr preferRelativeResize="0"/>
          <p:nvPr/>
        </p:nvPicPr>
        <p:blipFill>
          <a:blip r:embed="rId3">
            <a:alphaModFix/>
          </a:blip>
          <a:stretch>
            <a:fillRect/>
          </a:stretch>
        </p:blipFill>
        <p:spPr>
          <a:xfrm>
            <a:off x="5624150" y="2469175"/>
            <a:ext cx="1896600" cy="2683951"/>
          </a:xfrm>
          <a:prstGeom prst="rect">
            <a:avLst/>
          </a:prstGeom>
          <a:noFill/>
          <a:ln>
            <a:noFill/>
          </a:ln>
        </p:spPr>
      </p:pic>
      <p:sp>
        <p:nvSpPr>
          <p:cNvPr id="226" name="Google Shape;22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Ressources</a:t>
            </a:r>
            <a:endParaRPr b="1"/>
          </a:p>
        </p:txBody>
      </p:sp>
      <p:pic>
        <p:nvPicPr>
          <p:cNvPr id="227" name="Google Shape;227;p33"/>
          <p:cNvPicPr preferRelativeResize="0"/>
          <p:nvPr/>
        </p:nvPicPr>
        <p:blipFill>
          <a:blip r:embed="rId4">
            <a:alphaModFix/>
          </a:blip>
          <a:stretch>
            <a:fillRect/>
          </a:stretch>
        </p:blipFill>
        <p:spPr>
          <a:xfrm>
            <a:off x="703875" y="1490650"/>
            <a:ext cx="1366000" cy="1932027"/>
          </a:xfrm>
          <a:prstGeom prst="rect">
            <a:avLst/>
          </a:prstGeom>
          <a:noFill/>
          <a:ln>
            <a:noFill/>
          </a:ln>
        </p:spPr>
      </p:pic>
      <p:pic>
        <p:nvPicPr>
          <p:cNvPr id="228" name="Google Shape;228;p33"/>
          <p:cNvPicPr preferRelativeResize="0"/>
          <p:nvPr/>
        </p:nvPicPr>
        <p:blipFill>
          <a:blip r:embed="rId5">
            <a:alphaModFix/>
          </a:blip>
          <a:stretch>
            <a:fillRect/>
          </a:stretch>
        </p:blipFill>
        <p:spPr>
          <a:xfrm>
            <a:off x="7092700" y="181350"/>
            <a:ext cx="1045750" cy="1675875"/>
          </a:xfrm>
          <a:prstGeom prst="rect">
            <a:avLst/>
          </a:prstGeom>
          <a:noFill/>
          <a:ln>
            <a:noFill/>
          </a:ln>
        </p:spPr>
      </p:pic>
      <p:pic>
        <p:nvPicPr>
          <p:cNvPr id="229" name="Google Shape;229;p33"/>
          <p:cNvPicPr preferRelativeResize="0"/>
          <p:nvPr/>
        </p:nvPicPr>
        <p:blipFill>
          <a:blip r:embed="rId6">
            <a:alphaModFix/>
          </a:blip>
          <a:stretch>
            <a:fillRect/>
          </a:stretch>
        </p:blipFill>
        <p:spPr>
          <a:xfrm>
            <a:off x="7712275" y="1448837"/>
            <a:ext cx="1257475" cy="1675865"/>
          </a:xfrm>
          <a:prstGeom prst="rect">
            <a:avLst/>
          </a:prstGeom>
          <a:noFill/>
          <a:ln>
            <a:noFill/>
          </a:ln>
        </p:spPr>
      </p:pic>
      <p:sp>
        <p:nvSpPr>
          <p:cNvPr id="230" name="Google Shape;230;p33"/>
          <p:cNvSpPr txBox="1"/>
          <p:nvPr/>
        </p:nvSpPr>
        <p:spPr>
          <a:xfrm>
            <a:off x="-83775" y="3349450"/>
            <a:ext cx="1311600" cy="923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1600">
                <a:solidFill>
                  <a:schemeClr val="dk2"/>
                </a:solidFill>
              </a:rPr>
              <a:t>La bataille des Marolles</a:t>
            </a:r>
            <a:endParaRPr sz="1600">
              <a:solidFill>
                <a:schemeClr val="dk2"/>
              </a:solidFill>
            </a:endParaRPr>
          </a:p>
        </p:txBody>
      </p:sp>
      <p:sp>
        <p:nvSpPr>
          <p:cNvPr id="231" name="Google Shape;231;p33"/>
          <p:cNvSpPr txBox="1"/>
          <p:nvPr/>
        </p:nvSpPr>
        <p:spPr>
          <a:xfrm rot="-5400000">
            <a:off x="-402150" y="2204500"/>
            <a:ext cx="185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a:solidFill>
                  <a:schemeClr val="dk2"/>
                </a:solidFill>
              </a:rPr>
              <a:t>Détruire rajeunit</a:t>
            </a:r>
            <a:endParaRPr sz="1600">
              <a:solidFill>
                <a:schemeClr val="dk2"/>
              </a:solidFill>
            </a:endParaRPr>
          </a:p>
        </p:txBody>
      </p:sp>
      <p:sp>
        <p:nvSpPr>
          <p:cNvPr id="232" name="Google Shape;232;p33"/>
          <p:cNvSpPr txBox="1"/>
          <p:nvPr/>
        </p:nvSpPr>
        <p:spPr>
          <a:xfrm>
            <a:off x="436075" y="1017725"/>
            <a:ext cx="1833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b="1">
                <a:solidFill>
                  <a:schemeClr val="dk1"/>
                </a:solidFill>
              </a:rPr>
              <a:t>Documentaires</a:t>
            </a:r>
            <a:endParaRPr sz="1600" b="1">
              <a:solidFill>
                <a:schemeClr val="dk1"/>
              </a:solidFill>
            </a:endParaRPr>
          </a:p>
        </p:txBody>
      </p:sp>
      <p:sp>
        <p:nvSpPr>
          <p:cNvPr id="233" name="Google Shape;233;p33"/>
          <p:cNvSpPr txBox="1"/>
          <p:nvPr/>
        </p:nvSpPr>
        <p:spPr>
          <a:xfrm>
            <a:off x="6202250" y="129225"/>
            <a:ext cx="1633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b="1">
                <a:solidFill>
                  <a:schemeClr val="dk1"/>
                </a:solidFill>
              </a:rPr>
              <a:t>Livres</a:t>
            </a:r>
            <a:endParaRPr sz="1600" b="1">
              <a:solidFill>
                <a:schemeClr val="dk1"/>
              </a:solidFill>
            </a:endParaRPr>
          </a:p>
        </p:txBody>
      </p:sp>
      <p:pic>
        <p:nvPicPr>
          <p:cNvPr id="234" name="Google Shape;234;p33"/>
          <p:cNvPicPr preferRelativeResize="0"/>
          <p:nvPr/>
        </p:nvPicPr>
        <p:blipFill>
          <a:blip r:embed="rId7">
            <a:alphaModFix/>
          </a:blip>
          <a:stretch>
            <a:fillRect/>
          </a:stretch>
        </p:blipFill>
        <p:spPr>
          <a:xfrm>
            <a:off x="3235975" y="2115423"/>
            <a:ext cx="4016812" cy="792176"/>
          </a:xfrm>
          <a:prstGeom prst="rect">
            <a:avLst/>
          </a:prstGeom>
          <a:noFill/>
          <a:ln>
            <a:noFill/>
          </a:ln>
        </p:spPr>
      </p:pic>
      <p:pic>
        <p:nvPicPr>
          <p:cNvPr id="235" name="Google Shape;235;p33"/>
          <p:cNvPicPr preferRelativeResize="0"/>
          <p:nvPr/>
        </p:nvPicPr>
        <p:blipFill>
          <a:blip r:embed="rId8">
            <a:alphaModFix/>
          </a:blip>
          <a:stretch>
            <a:fillRect/>
          </a:stretch>
        </p:blipFill>
        <p:spPr>
          <a:xfrm>
            <a:off x="775550" y="4132189"/>
            <a:ext cx="2307774" cy="1276730"/>
          </a:xfrm>
          <a:prstGeom prst="rect">
            <a:avLst/>
          </a:prstGeom>
          <a:noFill/>
          <a:ln>
            <a:noFill/>
          </a:ln>
        </p:spPr>
      </p:pic>
      <p:pic>
        <p:nvPicPr>
          <p:cNvPr id="236" name="Google Shape;236;p33"/>
          <p:cNvPicPr preferRelativeResize="0"/>
          <p:nvPr/>
        </p:nvPicPr>
        <p:blipFill>
          <a:blip r:embed="rId9">
            <a:alphaModFix/>
          </a:blip>
          <a:stretch>
            <a:fillRect/>
          </a:stretch>
        </p:blipFill>
        <p:spPr>
          <a:xfrm>
            <a:off x="1301663" y="3162125"/>
            <a:ext cx="2003699" cy="1001850"/>
          </a:xfrm>
          <a:prstGeom prst="rect">
            <a:avLst/>
          </a:prstGeom>
          <a:noFill/>
          <a:ln>
            <a:noFill/>
          </a:ln>
        </p:spPr>
      </p:pic>
      <p:pic>
        <p:nvPicPr>
          <p:cNvPr id="237" name="Google Shape;237;p33"/>
          <p:cNvPicPr preferRelativeResize="0"/>
          <p:nvPr/>
        </p:nvPicPr>
        <p:blipFill>
          <a:blip r:embed="rId10">
            <a:alphaModFix/>
          </a:blip>
          <a:stretch>
            <a:fillRect/>
          </a:stretch>
        </p:blipFill>
        <p:spPr>
          <a:xfrm>
            <a:off x="4253200" y="4636173"/>
            <a:ext cx="1126025" cy="431100"/>
          </a:xfrm>
          <a:prstGeom prst="rect">
            <a:avLst/>
          </a:prstGeom>
          <a:noFill/>
          <a:ln>
            <a:noFill/>
          </a:ln>
        </p:spPr>
      </p:pic>
      <p:pic>
        <p:nvPicPr>
          <p:cNvPr id="238" name="Google Shape;238;p33"/>
          <p:cNvPicPr preferRelativeResize="0"/>
          <p:nvPr/>
        </p:nvPicPr>
        <p:blipFill>
          <a:blip r:embed="rId11">
            <a:alphaModFix/>
          </a:blip>
          <a:stretch>
            <a:fillRect/>
          </a:stretch>
        </p:blipFill>
        <p:spPr>
          <a:xfrm>
            <a:off x="3928550" y="4082163"/>
            <a:ext cx="1450664" cy="458075"/>
          </a:xfrm>
          <a:prstGeom prst="rect">
            <a:avLst/>
          </a:prstGeom>
          <a:noFill/>
          <a:ln>
            <a:noFill/>
          </a:ln>
        </p:spPr>
      </p:pic>
      <p:sp>
        <p:nvSpPr>
          <p:cNvPr id="239" name="Google Shape;239;p33"/>
          <p:cNvSpPr txBox="1"/>
          <p:nvPr/>
        </p:nvSpPr>
        <p:spPr>
          <a:xfrm>
            <a:off x="3235975" y="1654838"/>
            <a:ext cx="1633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b="1">
                <a:solidFill>
                  <a:schemeClr val="dk1"/>
                </a:solidFill>
              </a:rPr>
              <a:t>Média</a:t>
            </a:r>
            <a:endParaRPr sz="1600" b="1">
              <a:solidFill>
                <a:schemeClr val="dk1"/>
              </a:solidFill>
            </a:endParaRPr>
          </a:p>
        </p:txBody>
      </p:sp>
      <p:sp>
        <p:nvSpPr>
          <p:cNvPr id="240" name="Google Shape;240;p33"/>
          <p:cNvSpPr txBox="1"/>
          <p:nvPr/>
        </p:nvSpPr>
        <p:spPr>
          <a:xfrm>
            <a:off x="2861400" y="455675"/>
            <a:ext cx="32361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a:solidFill>
                  <a:srgbClr val="FF0000"/>
                </a:solidFill>
              </a:rPr>
              <a:t>METTEZ VOS RESSOURCES</a:t>
            </a:r>
            <a:endParaRPr sz="1600">
              <a:solidFill>
                <a:srgbClr val="FF0000"/>
              </a:solidFill>
            </a:endParaRPr>
          </a:p>
          <a:p>
            <a:pPr marL="0" lvl="0" indent="0" algn="l" rtl="0">
              <a:spcBef>
                <a:spcPts val="0"/>
              </a:spcBef>
              <a:spcAft>
                <a:spcPts val="0"/>
              </a:spcAft>
              <a:buNone/>
            </a:pPr>
            <a:r>
              <a:rPr lang="fr">
                <a:solidFill>
                  <a:schemeClr val="dk1"/>
                </a:solidFill>
              </a:rPr>
              <a:t>Presse internationale, </a:t>
            </a:r>
            <a:endParaRPr>
              <a:solidFill>
                <a:schemeClr val="dk1"/>
              </a:solidFill>
            </a:endParaRPr>
          </a:p>
          <a:p>
            <a:pPr marL="0" lvl="0" indent="0" algn="l" rtl="0">
              <a:spcBef>
                <a:spcPts val="0"/>
              </a:spcBef>
              <a:spcAft>
                <a:spcPts val="0"/>
              </a:spcAft>
              <a:buNone/>
            </a:pPr>
            <a:r>
              <a:rPr lang="fr">
                <a:solidFill>
                  <a:schemeClr val="dk1"/>
                </a:solidFill>
              </a:rPr>
              <a:t>Podcast, </a:t>
            </a:r>
            <a:endParaRPr>
              <a:solidFill>
                <a:schemeClr val="dk1"/>
              </a:solidFill>
            </a:endParaRPr>
          </a:p>
          <a:p>
            <a:pPr marL="0" lvl="0" indent="0" algn="l" rtl="0">
              <a:spcBef>
                <a:spcPts val="0"/>
              </a:spcBef>
              <a:spcAft>
                <a:spcPts val="0"/>
              </a:spcAft>
              <a:buNone/>
            </a:pPr>
            <a:r>
              <a:rPr lang="fr">
                <a:solidFill>
                  <a:schemeClr val="dk1"/>
                </a:solidFill>
                <a:highlight>
                  <a:srgbClr val="FFEFA8"/>
                </a:highlight>
              </a:rPr>
              <a:t>SYNDICAT</a:t>
            </a:r>
            <a:endParaRPr>
              <a:solidFill>
                <a:schemeClr val="dk1"/>
              </a:solidFill>
              <a:highlight>
                <a:srgbClr val="FFEFA8"/>
              </a:highlight>
            </a:endParaRPr>
          </a:p>
        </p:txBody>
      </p:sp>
      <p:pic>
        <p:nvPicPr>
          <p:cNvPr id="242" name="Google Shape;242;p33"/>
          <p:cNvPicPr preferRelativeResize="0"/>
          <p:nvPr/>
        </p:nvPicPr>
        <p:blipFill>
          <a:blip r:embed="rId12">
            <a:alphaModFix/>
          </a:blip>
          <a:stretch>
            <a:fillRect/>
          </a:stretch>
        </p:blipFill>
        <p:spPr>
          <a:xfrm>
            <a:off x="7673150" y="3277103"/>
            <a:ext cx="1318451" cy="1318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body" idx="1"/>
          </p:nvPr>
        </p:nvSpPr>
        <p:spPr>
          <a:xfrm>
            <a:off x="3386800" y="152396"/>
            <a:ext cx="5454000" cy="225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sz="2700" b="1">
                <a:solidFill>
                  <a:schemeClr val="dk1"/>
                </a:solidFill>
              </a:rPr>
              <a:t>Marianne, aide familiale</a:t>
            </a:r>
            <a:endParaRPr sz="2700" b="1">
              <a:solidFill>
                <a:schemeClr val="dk1"/>
              </a:solidFill>
            </a:endParaRPr>
          </a:p>
          <a:p>
            <a:pPr marL="457200" lvl="0" indent="-330200" algn="l" rtl="0">
              <a:spcBef>
                <a:spcPts val="1200"/>
              </a:spcBef>
              <a:spcAft>
                <a:spcPts val="0"/>
              </a:spcAft>
              <a:buSzPts val="1600"/>
              <a:buChar char="●"/>
            </a:pPr>
            <a:r>
              <a:rPr lang="fr" sz="1500">
                <a:solidFill>
                  <a:schemeClr val="dk1"/>
                </a:solidFill>
              </a:rPr>
              <a:t>a commencé à travailler à 18 ans au 1er janvier</a:t>
            </a:r>
            <a:endParaRPr sz="1500">
              <a:solidFill>
                <a:schemeClr val="dk1"/>
              </a:solidFill>
            </a:endParaRPr>
          </a:p>
          <a:p>
            <a:pPr marL="457200" lvl="0" indent="-330200" algn="l" rtl="0">
              <a:spcBef>
                <a:spcPts val="0"/>
              </a:spcBef>
              <a:spcAft>
                <a:spcPts val="0"/>
              </a:spcAft>
              <a:buSzPts val="1600"/>
              <a:buChar char="●"/>
            </a:pPr>
            <a:r>
              <a:rPr lang="fr" sz="1500">
                <a:solidFill>
                  <a:schemeClr val="dk1"/>
                </a:solidFill>
              </a:rPr>
              <a:t>a travaillé toute sa vie à mi-temps (= 156 jours de travail par an) mais ne comptabilise pas les 7020 jours prestés pour avoir droit à la pension anticipée sans malus</a:t>
            </a:r>
            <a:endParaRPr sz="1500">
              <a:solidFill>
                <a:schemeClr val="dk1"/>
              </a:solidFill>
            </a:endParaRPr>
          </a:p>
          <a:p>
            <a:pPr marL="457200" lvl="0" indent="-330200" algn="l" rtl="0">
              <a:spcBef>
                <a:spcPts val="0"/>
              </a:spcBef>
              <a:spcAft>
                <a:spcPts val="0"/>
              </a:spcAft>
              <a:buSzPts val="1600"/>
              <a:buChar char="●"/>
            </a:pPr>
            <a:r>
              <a:rPr lang="fr" sz="1500">
                <a:solidFill>
                  <a:schemeClr val="dk1"/>
                </a:solidFill>
              </a:rPr>
              <a:t>dernier salaire brut  = 2 100 €/mois</a:t>
            </a:r>
            <a:endParaRPr sz="1600"/>
          </a:p>
        </p:txBody>
      </p:sp>
      <p:pic>
        <p:nvPicPr>
          <p:cNvPr id="72" name="Google Shape;72;p15" title="colere.png"/>
          <p:cNvPicPr preferRelativeResize="0"/>
          <p:nvPr/>
        </p:nvPicPr>
        <p:blipFill>
          <a:blip r:embed="rId3">
            <a:alphaModFix/>
          </a:blip>
          <a:stretch>
            <a:fillRect/>
          </a:stretch>
        </p:blipFill>
        <p:spPr>
          <a:xfrm>
            <a:off x="3665624" y="4528475"/>
            <a:ext cx="1679594" cy="572700"/>
          </a:xfrm>
          <a:prstGeom prst="rect">
            <a:avLst/>
          </a:prstGeom>
          <a:noFill/>
          <a:ln>
            <a:noFill/>
          </a:ln>
        </p:spPr>
      </p:pic>
      <p:pic>
        <p:nvPicPr>
          <p:cNvPr id="73" name="Google Shape;73;p15" title="commune.png"/>
          <p:cNvPicPr preferRelativeResize="0"/>
          <p:nvPr/>
        </p:nvPicPr>
        <p:blipFill>
          <a:blip r:embed="rId4">
            <a:alphaModFix/>
          </a:blip>
          <a:stretch>
            <a:fillRect/>
          </a:stretch>
        </p:blipFill>
        <p:spPr>
          <a:xfrm>
            <a:off x="1206034" y="4472984"/>
            <a:ext cx="2363644" cy="572700"/>
          </a:xfrm>
          <a:prstGeom prst="rect">
            <a:avLst/>
          </a:prstGeom>
          <a:noFill/>
          <a:ln>
            <a:noFill/>
          </a:ln>
        </p:spPr>
      </p:pic>
      <p:pic>
        <p:nvPicPr>
          <p:cNvPr id="74" name="Google Shape;74;p15"/>
          <p:cNvPicPr preferRelativeResize="0"/>
          <p:nvPr/>
        </p:nvPicPr>
        <p:blipFill>
          <a:blip r:embed="rId5">
            <a:alphaModFix/>
          </a:blip>
          <a:stretch>
            <a:fillRect/>
          </a:stretch>
        </p:blipFill>
        <p:spPr>
          <a:xfrm>
            <a:off x="152400" y="152400"/>
            <a:ext cx="2750318" cy="4168184"/>
          </a:xfrm>
          <a:prstGeom prst="rect">
            <a:avLst/>
          </a:prstGeom>
          <a:noFill/>
          <a:ln>
            <a:noFill/>
          </a:ln>
        </p:spPr>
      </p:pic>
      <p:sp>
        <p:nvSpPr>
          <p:cNvPr id="75" name="Google Shape;75;p15"/>
          <p:cNvSpPr txBox="1"/>
          <p:nvPr/>
        </p:nvSpPr>
        <p:spPr>
          <a:xfrm>
            <a:off x="6801950" y="4528475"/>
            <a:ext cx="19077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b="1">
                <a:solidFill>
                  <a:srgbClr val="FF0000"/>
                </a:solidFill>
              </a:rPr>
              <a:t>- 326 </a:t>
            </a:r>
            <a:r>
              <a:rPr lang="fr" sz="1800" b="1">
                <a:solidFill>
                  <a:schemeClr val="dk1"/>
                </a:solidFill>
              </a:rPr>
              <a:t>€/mois</a:t>
            </a:r>
            <a:endParaRPr sz="1800" b="1">
              <a:solidFill>
                <a:schemeClr val="dk1"/>
              </a:solidFill>
            </a:endParaRPr>
          </a:p>
        </p:txBody>
      </p:sp>
      <p:grpSp>
        <p:nvGrpSpPr>
          <p:cNvPr id="76" name="Google Shape;76;p15"/>
          <p:cNvGrpSpPr/>
          <p:nvPr/>
        </p:nvGrpSpPr>
        <p:grpSpPr>
          <a:xfrm>
            <a:off x="3255648" y="2326675"/>
            <a:ext cx="5453999" cy="2052491"/>
            <a:chOff x="3255648" y="2326675"/>
            <a:chExt cx="5453999" cy="2052491"/>
          </a:xfrm>
        </p:grpSpPr>
        <p:pic>
          <p:nvPicPr>
            <p:cNvPr id="77" name="Google Shape;77;p15"/>
            <p:cNvPicPr preferRelativeResize="0"/>
            <p:nvPr/>
          </p:nvPicPr>
          <p:blipFill>
            <a:blip r:embed="rId6">
              <a:alphaModFix/>
            </a:blip>
            <a:stretch>
              <a:fillRect/>
            </a:stretch>
          </p:blipFill>
          <p:spPr>
            <a:xfrm>
              <a:off x="3255648" y="2326675"/>
              <a:ext cx="5453999" cy="2052491"/>
            </a:xfrm>
            <a:prstGeom prst="rect">
              <a:avLst/>
            </a:prstGeom>
            <a:noFill/>
            <a:ln>
              <a:noFill/>
            </a:ln>
          </p:spPr>
        </p:pic>
        <p:pic>
          <p:nvPicPr>
            <p:cNvPr id="78" name="Google Shape;78;p15"/>
            <p:cNvPicPr preferRelativeResize="0"/>
            <p:nvPr/>
          </p:nvPicPr>
          <p:blipFill>
            <a:blip r:embed="rId7">
              <a:alphaModFix/>
            </a:blip>
            <a:stretch>
              <a:fillRect/>
            </a:stretch>
          </p:blipFill>
          <p:spPr>
            <a:xfrm>
              <a:off x="5984200" y="3277704"/>
              <a:ext cx="577175" cy="18667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155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Attaque massive contre la sécurité sociale</a:t>
            </a:r>
            <a:endParaRPr b="1"/>
          </a:p>
        </p:txBody>
      </p:sp>
      <p:sp>
        <p:nvSpPr>
          <p:cNvPr id="84" name="Google Shape;84;p16"/>
          <p:cNvSpPr txBox="1">
            <a:spLocks noGrp="1"/>
          </p:cNvSpPr>
          <p:nvPr>
            <p:ph type="body" idx="1"/>
          </p:nvPr>
        </p:nvSpPr>
        <p:spPr>
          <a:xfrm>
            <a:off x="311700" y="802525"/>
            <a:ext cx="8520600" cy="3766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fr" dirty="0">
                <a:solidFill>
                  <a:srgbClr val="FF0000"/>
                </a:solidFill>
              </a:rPr>
              <a:t>Incapacité de travail : </a:t>
            </a:r>
            <a:r>
              <a:rPr lang="fr" b="1" dirty="0">
                <a:solidFill>
                  <a:srgbClr val="FF0000"/>
                </a:solidFill>
              </a:rPr>
              <a:t>répression sur les malades et celleux qui les soutiennent </a:t>
            </a:r>
            <a:r>
              <a:rPr lang="fr" dirty="0"/>
              <a:t>- 2.4 milliards d’économies</a:t>
            </a:r>
            <a:endParaRPr dirty="0"/>
          </a:p>
          <a:p>
            <a:pPr marL="914400" lvl="1" indent="-330200" algn="l" rtl="0">
              <a:spcBef>
                <a:spcPts val="0"/>
              </a:spcBef>
              <a:spcAft>
                <a:spcPts val="0"/>
              </a:spcAft>
              <a:buSzPts val="1600"/>
              <a:buChar char="○"/>
            </a:pPr>
            <a:r>
              <a:rPr lang="fr" sz="1600" dirty="0"/>
              <a:t>Renforcement des </a:t>
            </a:r>
            <a:r>
              <a:rPr lang="fr" sz="1600" b="1" dirty="0"/>
              <a:t>sanctions financières</a:t>
            </a:r>
            <a:r>
              <a:rPr lang="fr" sz="1600" dirty="0"/>
              <a:t> contre les malades</a:t>
            </a:r>
            <a:endParaRPr sz="1600" dirty="0">
              <a:solidFill>
                <a:srgbClr val="FF0000"/>
              </a:solidFill>
            </a:endParaRPr>
          </a:p>
          <a:p>
            <a:pPr marL="914400" lvl="1" indent="-330200" algn="l" rtl="0">
              <a:spcBef>
                <a:spcPts val="0"/>
              </a:spcBef>
              <a:spcAft>
                <a:spcPts val="0"/>
              </a:spcAft>
              <a:buSzPts val="1600"/>
              <a:buChar char="○"/>
            </a:pPr>
            <a:r>
              <a:rPr lang="fr" sz="1600" dirty="0"/>
              <a:t>“Responsabilisation” des mutuelles : leur financement en partie conditionné aux résultats de mise à l’emploi des malades</a:t>
            </a:r>
            <a:endParaRPr sz="1600" dirty="0"/>
          </a:p>
          <a:p>
            <a:pPr marL="914400" lvl="1" indent="-330200" algn="l" rtl="0">
              <a:spcBef>
                <a:spcPts val="0"/>
              </a:spcBef>
              <a:spcAft>
                <a:spcPts val="0"/>
              </a:spcAft>
              <a:buSzPts val="1600"/>
              <a:buChar char="○"/>
            </a:pPr>
            <a:r>
              <a:rPr lang="fr" sz="1600" dirty="0"/>
              <a:t>Un patron peut licencier un malade de longue durée après 6 mois (9 mois auparavant)</a:t>
            </a:r>
            <a:endParaRPr sz="1600" dirty="0"/>
          </a:p>
          <a:p>
            <a:pPr marL="914400" lvl="1" indent="-330200" algn="l" rtl="0">
              <a:spcBef>
                <a:spcPts val="0"/>
              </a:spcBef>
              <a:spcAft>
                <a:spcPts val="0"/>
              </a:spcAft>
              <a:buSzPts val="1600"/>
              <a:buChar char="○"/>
            </a:pPr>
            <a:r>
              <a:rPr lang="fr" sz="1600" dirty="0"/>
              <a:t>Parcours de réintégration </a:t>
            </a:r>
            <a:r>
              <a:rPr lang="fr" sz="1600" b="1" dirty="0"/>
              <a:t>obligatoire </a:t>
            </a:r>
            <a:r>
              <a:rPr lang="fr" sz="1600" dirty="0"/>
              <a:t>(auparavant volontaire)</a:t>
            </a:r>
            <a:endParaRPr sz="1600" dirty="0"/>
          </a:p>
          <a:p>
            <a:pPr marL="914400" lvl="1" indent="-330200" algn="l" rtl="0">
              <a:spcBef>
                <a:spcPts val="0"/>
              </a:spcBef>
              <a:spcAft>
                <a:spcPts val="0"/>
              </a:spcAft>
              <a:buSzPts val="1600"/>
              <a:buChar char="○"/>
            </a:pPr>
            <a:r>
              <a:rPr lang="fr" sz="1600" dirty="0"/>
              <a:t>Sanction des médecins si “trop” de certificats médicaux</a:t>
            </a:r>
            <a:endParaRPr sz="1600" dirty="0"/>
          </a:p>
          <a:p>
            <a:pPr marL="457200" lvl="0" indent="-342900" algn="l" rtl="0">
              <a:spcBef>
                <a:spcPts val="0"/>
              </a:spcBef>
              <a:spcAft>
                <a:spcPts val="0"/>
              </a:spcAft>
              <a:buSzPts val="1800"/>
              <a:buChar char="●"/>
            </a:pPr>
            <a:r>
              <a:rPr lang="fr" dirty="0">
                <a:solidFill>
                  <a:srgbClr val="FF0000"/>
                </a:solidFill>
              </a:rPr>
              <a:t>Économies </a:t>
            </a:r>
            <a:r>
              <a:rPr lang="fr" dirty="0"/>
              <a:t>massives dans les </a:t>
            </a:r>
            <a:r>
              <a:rPr lang="fr" dirty="0">
                <a:solidFill>
                  <a:srgbClr val="FF0000"/>
                </a:solidFill>
              </a:rPr>
              <a:t>soins de santé</a:t>
            </a:r>
            <a:r>
              <a:rPr lang="fr" dirty="0"/>
              <a:t> - 1.2 milliards</a:t>
            </a:r>
            <a:endParaRPr dirty="0"/>
          </a:p>
          <a:p>
            <a:pPr marL="457200" lvl="0" indent="-342900" algn="l" rtl="0">
              <a:spcBef>
                <a:spcPts val="0"/>
              </a:spcBef>
              <a:spcAft>
                <a:spcPts val="0"/>
              </a:spcAft>
              <a:buSzPts val="1800"/>
              <a:buChar char="●"/>
            </a:pPr>
            <a:r>
              <a:rPr lang="fr" dirty="0"/>
              <a:t>Indexation plus lente des prestations sociales et gel de l’enveloppe bien-être </a:t>
            </a:r>
          </a:p>
          <a:p>
            <a:pPr marL="114300" lvl="0" indent="0" algn="l" rtl="0">
              <a:spcBef>
                <a:spcPts val="0"/>
              </a:spcBef>
              <a:spcAft>
                <a:spcPts val="0"/>
              </a:spcAft>
              <a:buSzPts val="1800"/>
              <a:buNone/>
            </a:pPr>
            <a:r>
              <a:rPr lang="fr" dirty="0"/>
              <a:t>      - 3 milliards</a:t>
            </a:r>
            <a:endParaRPr dirty="0"/>
          </a:p>
        </p:txBody>
      </p:sp>
      <p:pic>
        <p:nvPicPr>
          <p:cNvPr id="85" name="Google Shape;85;p16" title="colere.png"/>
          <p:cNvPicPr preferRelativeResize="0"/>
          <p:nvPr/>
        </p:nvPicPr>
        <p:blipFill>
          <a:blip r:embed="rId3">
            <a:alphaModFix/>
          </a:blip>
          <a:stretch>
            <a:fillRect/>
          </a:stretch>
        </p:blipFill>
        <p:spPr>
          <a:xfrm>
            <a:off x="4652525" y="4472975"/>
            <a:ext cx="1761785" cy="600725"/>
          </a:xfrm>
          <a:prstGeom prst="rect">
            <a:avLst/>
          </a:prstGeom>
          <a:noFill/>
          <a:ln>
            <a:noFill/>
          </a:ln>
        </p:spPr>
      </p:pic>
      <p:pic>
        <p:nvPicPr>
          <p:cNvPr id="86" name="Google Shape;86;p16" title="commune.png"/>
          <p:cNvPicPr preferRelativeResize="0"/>
          <p:nvPr/>
        </p:nvPicPr>
        <p:blipFill>
          <a:blip r:embed="rId4">
            <a:alphaModFix/>
          </a:blip>
          <a:stretch>
            <a:fillRect/>
          </a:stretch>
        </p:blipFill>
        <p:spPr>
          <a:xfrm>
            <a:off x="2208359" y="4472984"/>
            <a:ext cx="2363644" cy="57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Blocage des salaires et limitation de l’indexation</a:t>
            </a:r>
            <a:endParaRPr b="1"/>
          </a:p>
        </p:txBody>
      </p:sp>
      <p:sp>
        <p:nvSpPr>
          <p:cNvPr id="92" name="Google Shape;92;p17"/>
          <p:cNvSpPr txBox="1">
            <a:spLocks noGrp="1"/>
          </p:cNvSpPr>
          <p:nvPr>
            <p:ph type="body" idx="1"/>
          </p:nvPr>
        </p:nvSpPr>
        <p:spPr>
          <a:xfrm>
            <a:off x="311700" y="1152475"/>
            <a:ext cx="8520600" cy="3360300"/>
          </a:xfrm>
          <a:prstGeom prst="rect">
            <a:avLst/>
          </a:prstGeom>
        </p:spPr>
        <p:txBody>
          <a:bodyPr spcFirstLastPara="1" wrap="square" lIns="91425" tIns="91425" rIns="91425" bIns="91425" anchor="t" anchorCtr="0">
            <a:normAutofit/>
          </a:bodyPr>
          <a:lstStyle/>
          <a:p>
            <a:pPr marL="457200" lvl="0" indent="-333375" algn="l" rtl="0">
              <a:spcBef>
                <a:spcPts val="0"/>
              </a:spcBef>
              <a:spcAft>
                <a:spcPts val="0"/>
              </a:spcAft>
              <a:buSzPts val="1650"/>
              <a:buChar char="●"/>
            </a:pPr>
            <a:r>
              <a:rPr lang="fr" sz="1650"/>
              <a:t>0% d’augmentation salariale pour 2025-2026 alors que les marges des entreprises continuent d’augmenter</a:t>
            </a:r>
            <a:endParaRPr sz="1650"/>
          </a:p>
          <a:p>
            <a:pPr marL="457200" lvl="0" indent="-333375" algn="l" rtl="0">
              <a:spcBef>
                <a:spcPts val="0"/>
              </a:spcBef>
              <a:spcAft>
                <a:spcPts val="0"/>
              </a:spcAft>
              <a:buSzPts val="1650"/>
              <a:buChar char="●"/>
            </a:pPr>
            <a:r>
              <a:rPr lang="fr" sz="1650" b="1">
                <a:solidFill>
                  <a:srgbClr val="FF0000"/>
                </a:solidFill>
              </a:rPr>
              <a:t>2 plafonnements de l’indexation des salaires</a:t>
            </a:r>
            <a:r>
              <a:rPr lang="fr" sz="1650" b="1"/>
              <a:t> </a:t>
            </a:r>
            <a:r>
              <a:rPr lang="fr" sz="1650"/>
              <a:t>à 4000 euros bruts par mois à temps plein et à 2000 euros bruts pour les </a:t>
            </a:r>
            <a:r>
              <a:rPr lang="fr" sz="1650" b="1">
                <a:solidFill>
                  <a:srgbClr val="FF0000"/>
                </a:solidFill>
              </a:rPr>
              <a:t>allocations sociales</a:t>
            </a:r>
            <a:endParaRPr sz="1650" b="1">
              <a:solidFill>
                <a:srgbClr val="FF0000"/>
              </a:solidFill>
            </a:endParaRPr>
          </a:p>
          <a:p>
            <a:pPr marL="457200" lvl="0" indent="-333375" algn="l" rtl="0">
              <a:spcBef>
                <a:spcPts val="0"/>
              </a:spcBef>
              <a:spcAft>
                <a:spcPts val="0"/>
              </a:spcAft>
              <a:buSzPts val="1650"/>
              <a:buChar char="●"/>
            </a:pPr>
            <a:r>
              <a:rPr lang="fr" sz="1650"/>
              <a:t>Travailleuse à temps plein avec un salaire de 4.500 € bruts par mois. Sur 30 ans de carrière :</a:t>
            </a:r>
            <a:endParaRPr sz="1650"/>
          </a:p>
          <a:p>
            <a:pPr marL="914400" lvl="1" indent="-333375" algn="l" rtl="0">
              <a:spcBef>
                <a:spcPts val="0"/>
              </a:spcBef>
              <a:spcAft>
                <a:spcPts val="0"/>
              </a:spcAft>
              <a:buSzPts val="1650"/>
              <a:buChar char="○"/>
            </a:pPr>
            <a:r>
              <a:rPr lang="fr" sz="1650"/>
              <a:t>Perte pour le travailleur : - 10 938 € </a:t>
            </a:r>
            <a:endParaRPr sz="1650"/>
          </a:p>
          <a:p>
            <a:pPr marL="914400" lvl="1" indent="-333375" algn="l" rtl="0">
              <a:spcBef>
                <a:spcPts val="0"/>
              </a:spcBef>
              <a:spcAft>
                <a:spcPts val="0"/>
              </a:spcAft>
              <a:buSzPts val="1650"/>
              <a:buChar char="○"/>
            </a:pPr>
            <a:r>
              <a:rPr lang="fr" sz="1650"/>
              <a:t>Gain pour l’employeur : + 6 742€</a:t>
            </a:r>
            <a:endParaRPr sz="1650"/>
          </a:p>
          <a:p>
            <a:pPr marL="457200" lvl="0" indent="-333375" algn="l" rtl="0">
              <a:spcBef>
                <a:spcPts val="0"/>
              </a:spcBef>
              <a:spcAft>
                <a:spcPts val="0"/>
              </a:spcAft>
              <a:buSzPts val="1650"/>
              <a:buChar char="●"/>
            </a:pPr>
            <a:r>
              <a:rPr lang="fr" sz="1650"/>
              <a:t>Pension de 2.500 euros bruts par mois : - 3 605€ sur 15 ans</a:t>
            </a:r>
            <a:endParaRPr sz="1650"/>
          </a:p>
          <a:p>
            <a:pPr marL="0" lvl="0" indent="0" algn="l" rtl="0">
              <a:spcBef>
                <a:spcPts val="1200"/>
              </a:spcBef>
              <a:spcAft>
                <a:spcPts val="0"/>
              </a:spcAft>
              <a:buNone/>
            </a:pPr>
            <a:endParaRPr/>
          </a:p>
        </p:txBody>
      </p:sp>
      <p:pic>
        <p:nvPicPr>
          <p:cNvPr id="93" name="Google Shape;93;p17" title="commune.png"/>
          <p:cNvPicPr preferRelativeResize="0"/>
          <p:nvPr/>
        </p:nvPicPr>
        <p:blipFill>
          <a:blip r:embed="rId3">
            <a:alphaModFix/>
          </a:blip>
          <a:stretch>
            <a:fillRect/>
          </a:stretch>
        </p:blipFill>
        <p:spPr>
          <a:xfrm>
            <a:off x="2422234" y="4399059"/>
            <a:ext cx="2363644" cy="572700"/>
          </a:xfrm>
          <a:prstGeom prst="rect">
            <a:avLst/>
          </a:prstGeom>
          <a:noFill/>
          <a:ln>
            <a:noFill/>
          </a:ln>
        </p:spPr>
      </p:pic>
      <p:pic>
        <p:nvPicPr>
          <p:cNvPr id="94" name="Google Shape;94;p17" title="colere.png"/>
          <p:cNvPicPr preferRelativeResize="0"/>
          <p:nvPr/>
        </p:nvPicPr>
        <p:blipFill>
          <a:blip r:embed="rId4">
            <a:alphaModFix/>
          </a:blip>
          <a:stretch>
            <a:fillRect/>
          </a:stretch>
        </p:blipFill>
        <p:spPr>
          <a:xfrm>
            <a:off x="4877716" y="4399049"/>
            <a:ext cx="1844050" cy="628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Hyper-flexibilité et précarisation du travail à gogo </a:t>
            </a:r>
            <a:endParaRPr b="1"/>
          </a:p>
        </p:txBody>
      </p:sp>
      <p:sp>
        <p:nvSpPr>
          <p:cNvPr id="100" name="Google Shape;100;p18"/>
          <p:cNvSpPr txBox="1">
            <a:spLocks noGrp="1"/>
          </p:cNvSpPr>
          <p:nvPr>
            <p:ph type="body" idx="1"/>
          </p:nvPr>
        </p:nvSpPr>
        <p:spPr>
          <a:xfrm>
            <a:off x="311700" y="1152475"/>
            <a:ext cx="8520600" cy="3360300"/>
          </a:xfrm>
          <a:prstGeom prst="rect">
            <a:avLst/>
          </a:prstGeom>
        </p:spPr>
        <p:txBody>
          <a:bodyPr spcFirstLastPara="1" wrap="square" lIns="91425" tIns="91425" rIns="91425" bIns="91425" anchor="t" anchorCtr="0">
            <a:normAutofit fontScale="92500" lnSpcReduction="10000"/>
          </a:bodyPr>
          <a:lstStyle/>
          <a:p>
            <a:pPr marL="457200" lvl="0" indent="-333375" algn="l" rtl="0">
              <a:spcBef>
                <a:spcPts val="0"/>
              </a:spcBef>
              <a:spcAft>
                <a:spcPts val="0"/>
              </a:spcAft>
              <a:buSzPts val="1650"/>
              <a:buChar char="●"/>
            </a:pPr>
            <a:r>
              <a:rPr lang="fr" sz="1650" dirty="0"/>
              <a:t>Suppression de la durée minimale de travail d’⅓ temps : </a:t>
            </a:r>
            <a:r>
              <a:rPr lang="fr" sz="1650" b="1" dirty="0"/>
              <a:t>contrat 3h autorisé</a:t>
            </a:r>
            <a:endParaRPr sz="1650" b="1" dirty="0"/>
          </a:p>
          <a:p>
            <a:pPr marL="457200" lvl="0" indent="-333375" algn="l" rtl="0">
              <a:spcBef>
                <a:spcPts val="0"/>
              </a:spcBef>
              <a:spcAft>
                <a:spcPts val="0"/>
              </a:spcAft>
              <a:buSzPts val="1650"/>
              <a:buChar char="●"/>
            </a:pPr>
            <a:r>
              <a:rPr lang="fr" sz="1650" b="1" dirty="0"/>
              <a:t>Autorisation </a:t>
            </a:r>
            <a:r>
              <a:rPr lang="fr" sz="1650" dirty="0"/>
              <a:t>généralisée du </a:t>
            </a:r>
            <a:r>
              <a:rPr lang="fr" sz="1650" b="1" dirty="0"/>
              <a:t>travail de nuit</a:t>
            </a:r>
            <a:r>
              <a:rPr lang="fr" sz="1650" dirty="0"/>
              <a:t>, magasins ouverts jusqu'à 21h et 22h le week-end, extension du travail du dimanche dans le commerce</a:t>
            </a:r>
            <a:endParaRPr sz="1650" dirty="0"/>
          </a:p>
          <a:p>
            <a:pPr marL="457200" lvl="0" indent="-333375" algn="l" rtl="0">
              <a:spcBef>
                <a:spcPts val="0"/>
              </a:spcBef>
              <a:spcAft>
                <a:spcPts val="0"/>
              </a:spcAft>
              <a:buSzPts val="1650"/>
              <a:buChar char="●"/>
            </a:pPr>
            <a:r>
              <a:rPr lang="fr" sz="1650" b="1" dirty="0"/>
              <a:t>Fin des primes de nuit</a:t>
            </a:r>
            <a:r>
              <a:rPr lang="fr" sz="1650" dirty="0"/>
              <a:t> pour les prestations entre 20h et 23h dans certains secteurs</a:t>
            </a:r>
            <a:endParaRPr sz="1650" dirty="0"/>
          </a:p>
          <a:p>
            <a:pPr marL="457200" lvl="0" indent="-333375" algn="l" rtl="0">
              <a:spcBef>
                <a:spcPts val="0"/>
              </a:spcBef>
              <a:spcAft>
                <a:spcPts val="0"/>
              </a:spcAft>
              <a:buSzPts val="1650"/>
              <a:buChar char="●"/>
            </a:pPr>
            <a:r>
              <a:rPr lang="fr" sz="1650" dirty="0"/>
              <a:t>Limitation des préavis à 52 semaines et réinstauration de la période d’essai</a:t>
            </a:r>
            <a:endParaRPr sz="1650" dirty="0"/>
          </a:p>
          <a:p>
            <a:pPr marL="457200" lvl="0" indent="-333375" algn="l" rtl="0">
              <a:spcBef>
                <a:spcPts val="0"/>
              </a:spcBef>
              <a:spcAft>
                <a:spcPts val="0"/>
              </a:spcAft>
              <a:buSzPts val="1650"/>
              <a:buChar char="●"/>
            </a:pPr>
            <a:r>
              <a:rPr lang="fr" sz="1650" dirty="0"/>
              <a:t>360 </a:t>
            </a:r>
            <a:r>
              <a:rPr lang="fr" sz="1650" b="1" dirty="0"/>
              <a:t>heures supplémentaires</a:t>
            </a:r>
            <a:r>
              <a:rPr lang="fr" sz="1650" dirty="0"/>
              <a:t> “volontaires” dont 240h sans sursalaire, sans récup, avec brut = net (450h dans l’horeca) </a:t>
            </a:r>
            <a:endParaRPr sz="1650" dirty="0"/>
          </a:p>
          <a:p>
            <a:pPr marL="457200" lvl="0" indent="-333375" algn="l" rtl="0">
              <a:spcBef>
                <a:spcPts val="0"/>
              </a:spcBef>
              <a:spcAft>
                <a:spcPts val="0"/>
              </a:spcAft>
              <a:buSzPts val="1650"/>
              <a:buChar char="●"/>
            </a:pPr>
            <a:r>
              <a:rPr lang="fr" sz="1650" b="1" dirty="0"/>
              <a:t>Horaires en accordéon</a:t>
            </a:r>
            <a:endParaRPr sz="1650" b="1" dirty="0"/>
          </a:p>
          <a:p>
            <a:pPr marL="457200" lvl="0" indent="-333375" algn="l" rtl="0">
              <a:spcBef>
                <a:spcPts val="0"/>
              </a:spcBef>
              <a:spcAft>
                <a:spcPts val="0"/>
              </a:spcAft>
              <a:buSzPts val="1650"/>
              <a:buChar char="●"/>
            </a:pPr>
            <a:r>
              <a:rPr lang="fr" sz="1650" dirty="0"/>
              <a:t>Extension des flexi-jobs et jobs étudiants et intérimaires à durée indéterminée</a:t>
            </a:r>
            <a:endParaRPr sz="1650" dirty="0"/>
          </a:p>
          <a:p>
            <a:pPr marL="457200" lvl="0" indent="0" algn="l" rtl="0">
              <a:spcBef>
                <a:spcPts val="1200"/>
              </a:spcBef>
              <a:spcAft>
                <a:spcPts val="1200"/>
              </a:spcAft>
              <a:buNone/>
            </a:pPr>
            <a:r>
              <a:rPr lang="fr" sz="1650" dirty="0">
                <a:solidFill>
                  <a:srgbClr val="FF0000"/>
                </a:solidFill>
              </a:rPr>
              <a:t>La réforme du chômage poussera les travailleurs/euses à accepter ces jobs précaires et fera pression sur les conditions de travail de tous les travailleurs/euses</a:t>
            </a:r>
            <a:endParaRPr sz="1650" dirty="0">
              <a:solidFill>
                <a:srgbClr val="FF0000"/>
              </a:solidFill>
            </a:endParaRPr>
          </a:p>
        </p:txBody>
      </p:sp>
      <p:pic>
        <p:nvPicPr>
          <p:cNvPr id="101" name="Google Shape;101;p18" title="commune.png"/>
          <p:cNvPicPr preferRelativeResize="0"/>
          <p:nvPr/>
        </p:nvPicPr>
        <p:blipFill>
          <a:blip r:embed="rId3">
            <a:alphaModFix/>
          </a:blip>
          <a:stretch>
            <a:fillRect/>
          </a:stretch>
        </p:blipFill>
        <p:spPr>
          <a:xfrm>
            <a:off x="2422234" y="4399059"/>
            <a:ext cx="2363644" cy="572700"/>
          </a:xfrm>
          <a:prstGeom prst="rect">
            <a:avLst/>
          </a:prstGeom>
          <a:noFill/>
          <a:ln>
            <a:noFill/>
          </a:ln>
        </p:spPr>
      </p:pic>
      <p:pic>
        <p:nvPicPr>
          <p:cNvPr id="102" name="Google Shape;102;p18" title="colere.png"/>
          <p:cNvPicPr preferRelativeResize="0"/>
          <p:nvPr/>
        </p:nvPicPr>
        <p:blipFill>
          <a:blip r:embed="rId4">
            <a:alphaModFix/>
          </a:blip>
          <a:stretch>
            <a:fillRect/>
          </a:stretch>
        </p:blipFill>
        <p:spPr>
          <a:xfrm>
            <a:off x="4877716" y="4399049"/>
            <a:ext cx="1844050" cy="62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L’exemple du commerce, secteur féminin, avec temps partiels subis et salaires faibles</a:t>
            </a:r>
            <a:endParaRPr b="1"/>
          </a:p>
          <a:p>
            <a:pPr marL="0" lvl="0" indent="0" algn="l" rtl="0">
              <a:spcBef>
                <a:spcPts val="0"/>
              </a:spcBef>
              <a:spcAft>
                <a:spcPts val="0"/>
              </a:spcAft>
              <a:buClr>
                <a:schemeClr val="dk1"/>
              </a:buClr>
              <a:buSzPct val="39285"/>
              <a:buFont typeface="Arial"/>
              <a:buNone/>
            </a:pPr>
            <a:endParaRPr b="1"/>
          </a:p>
          <a:p>
            <a:pPr marL="0" lvl="0" indent="0" algn="l" rtl="0">
              <a:spcBef>
                <a:spcPts val="0"/>
              </a:spcBef>
              <a:spcAft>
                <a:spcPts val="0"/>
              </a:spcAft>
              <a:buNone/>
            </a:pPr>
            <a:endParaRPr b="1"/>
          </a:p>
        </p:txBody>
      </p:sp>
      <p:sp>
        <p:nvSpPr>
          <p:cNvPr id="108" name="Google Shape;108;p19"/>
          <p:cNvSpPr txBox="1">
            <a:spLocks noGrp="1"/>
          </p:cNvSpPr>
          <p:nvPr>
            <p:ph type="body" idx="1"/>
          </p:nvPr>
        </p:nvSpPr>
        <p:spPr>
          <a:xfrm>
            <a:off x="311700" y="1381650"/>
            <a:ext cx="8389200" cy="3487500"/>
          </a:xfrm>
          <a:prstGeom prst="rect">
            <a:avLst/>
          </a:prstGeom>
        </p:spPr>
        <p:txBody>
          <a:bodyPr spcFirstLastPara="1" wrap="square" lIns="91425" tIns="91425" rIns="91425" bIns="91425" anchor="t" anchorCtr="0">
            <a:normAutofit/>
          </a:bodyPr>
          <a:lstStyle/>
          <a:p>
            <a:pPr marL="457200" lvl="0" indent="-327025" algn="l" rtl="0">
              <a:lnSpc>
                <a:spcPct val="95000"/>
              </a:lnSpc>
              <a:spcBef>
                <a:spcPts val="0"/>
              </a:spcBef>
              <a:spcAft>
                <a:spcPts val="0"/>
              </a:spcAft>
              <a:buSzPts val="1550"/>
              <a:buChar char="●"/>
            </a:pPr>
            <a:r>
              <a:rPr lang="fr" sz="1550" b="1"/>
              <a:t>Amina</a:t>
            </a:r>
            <a:r>
              <a:rPr lang="fr" sz="1550"/>
              <a:t>, vendeuse, horaire variable de 30h par semaine. </a:t>
            </a:r>
            <a:endParaRPr sz="1550"/>
          </a:p>
          <a:p>
            <a:pPr marL="457200" lvl="0" indent="0" algn="l" rtl="0">
              <a:lnSpc>
                <a:spcPct val="95000"/>
              </a:lnSpc>
              <a:spcBef>
                <a:spcPts val="1200"/>
              </a:spcBef>
              <a:spcAft>
                <a:spcPts val="0"/>
              </a:spcAft>
              <a:buNone/>
            </a:pPr>
            <a:endParaRPr sz="1550"/>
          </a:p>
          <a:p>
            <a:pPr marL="457200" lvl="0" indent="0" algn="l" rtl="0">
              <a:lnSpc>
                <a:spcPct val="95000"/>
              </a:lnSpc>
              <a:spcBef>
                <a:spcPts val="1200"/>
              </a:spcBef>
              <a:spcAft>
                <a:spcPts val="1200"/>
              </a:spcAft>
              <a:buNone/>
            </a:pPr>
            <a:endParaRPr sz="1550"/>
          </a:p>
        </p:txBody>
      </p:sp>
      <p:pic>
        <p:nvPicPr>
          <p:cNvPr id="109" name="Google Shape;109;p19" title="commune.png"/>
          <p:cNvPicPr preferRelativeResize="0"/>
          <p:nvPr/>
        </p:nvPicPr>
        <p:blipFill>
          <a:blip r:embed="rId3">
            <a:alphaModFix/>
          </a:blip>
          <a:stretch>
            <a:fillRect/>
          </a:stretch>
        </p:blipFill>
        <p:spPr>
          <a:xfrm>
            <a:off x="2208359" y="4568884"/>
            <a:ext cx="2363644" cy="572700"/>
          </a:xfrm>
          <a:prstGeom prst="rect">
            <a:avLst/>
          </a:prstGeom>
          <a:noFill/>
          <a:ln>
            <a:noFill/>
          </a:ln>
        </p:spPr>
      </p:pic>
      <p:pic>
        <p:nvPicPr>
          <p:cNvPr id="110" name="Google Shape;110;p19" title="colere.png"/>
          <p:cNvPicPr preferRelativeResize="0"/>
          <p:nvPr/>
        </p:nvPicPr>
        <p:blipFill>
          <a:blip r:embed="rId4">
            <a:alphaModFix/>
          </a:blip>
          <a:stretch>
            <a:fillRect/>
          </a:stretch>
        </p:blipFill>
        <p:spPr>
          <a:xfrm>
            <a:off x="4660316" y="4512799"/>
            <a:ext cx="1844050" cy="628775"/>
          </a:xfrm>
          <a:prstGeom prst="rect">
            <a:avLst/>
          </a:prstGeom>
          <a:noFill/>
          <a:ln>
            <a:noFill/>
          </a:ln>
        </p:spPr>
      </p:pic>
      <p:graphicFrame>
        <p:nvGraphicFramePr>
          <p:cNvPr id="111" name="Google Shape;111;p19"/>
          <p:cNvGraphicFramePr/>
          <p:nvPr>
            <p:extLst>
              <p:ext uri="{D42A27DB-BD31-4B8C-83A1-F6EECF244321}">
                <p14:modId xmlns:p14="http://schemas.microsoft.com/office/powerpoint/2010/main" val="1493516007"/>
              </p:ext>
            </p:extLst>
          </p:nvPr>
        </p:nvGraphicFramePr>
        <p:xfrm>
          <a:off x="471375" y="1741150"/>
          <a:ext cx="8292175" cy="2743050"/>
        </p:xfrm>
        <a:graphic>
          <a:graphicData uri="http://schemas.openxmlformats.org/drawingml/2006/table">
            <a:tbl>
              <a:tblPr>
                <a:noFill/>
                <a:tableStyleId>{1E0A5352-DA4C-4EFF-A954-57922014E085}</a:tableStyleId>
              </a:tblPr>
              <a:tblGrid>
                <a:gridCol w="1966225">
                  <a:extLst>
                    <a:ext uri="{9D8B030D-6E8A-4147-A177-3AD203B41FA5}">
                      <a16:colId xmlns:a16="http://schemas.microsoft.com/office/drawing/2014/main" val="20000"/>
                    </a:ext>
                  </a:extLst>
                </a:gridCol>
                <a:gridCol w="3070375">
                  <a:extLst>
                    <a:ext uri="{9D8B030D-6E8A-4147-A177-3AD203B41FA5}">
                      <a16:colId xmlns:a16="http://schemas.microsoft.com/office/drawing/2014/main" val="20001"/>
                    </a:ext>
                  </a:extLst>
                </a:gridCol>
                <a:gridCol w="3255575">
                  <a:extLst>
                    <a:ext uri="{9D8B030D-6E8A-4147-A177-3AD203B41FA5}">
                      <a16:colId xmlns:a16="http://schemas.microsoft.com/office/drawing/2014/main" val="20002"/>
                    </a:ext>
                  </a:extLst>
                </a:gridCol>
              </a:tblGrid>
              <a:tr h="289450">
                <a:tc>
                  <a:txBody>
                    <a:bodyPr/>
                    <a:lstStyle/>
                    <a:p>
                      <a:pPr marL="0" lvl="0" indent="0" algn="l" rtl="0">
                        <a:spcBef>
                          <a:spcPts val="0"/>
                        </a:spcBef>
                        <a:spcAft>
                          <a:spcPts val="0"/>
                        </a:spcAft>
                        <a:buNone/>
                      </a:pPr>
                      <a:endParaRPr sz="1200">
                        <a:solidFill>
                          <a:schemeClr val="dk2"/>
                        </a:solidFill>
                      </a:endParaRPr>
                    </a:p>
                  </a:txBody>
                  <a:tcPr marL="91425" marR="91425" marT="91425" marB="91425"/>
                </a:tc>
                <a:tc>
                  <a:txBody>
                    <a:bodyPr/>
                    <a:lstStyle/>
                    <a:p>
                      <a:pPr marL="0" lvl="0" indent="0" algn="l" rtl="0">
                        <a:spcBef>
                          <a:spcPts val="0"/>
                        </a:spcBef>
                        <a:spcAft>
                          <a:spcPts val="0"/>
                        </a:spcAft>
                        <a:buNone/>
                      </a:pPr>
                      <a:r>
                        <a:rPr lang="fr" sz="1200" b="1">
                          <a:solidFill>
                            <a:schemeClr val="dk2"/>
                          </a:solidFill>
                        </a:rPr>
                        <a:t>Avant l’Arizona</a:t>
                      </a:r>
                      <a:endParaRPr sz="1200" b="1">
                        <a:solidFill>
                          <a:schemeClr val="dk2"/>
                        </a:solidFill>
                      </a:endParaRPr>
                    </a:p>
                  </a:txBody>
                  <a:tcPr marL="91425" marR="91425" marT="91425" marB="91425"/>
                </a:tc>
                <a:tc>
                  <a:txBody>
                    <a:bodyPr/>
                    <a:lstStyle/>
                    <a:p>
                      <a:pPr marL="0" lvl="0" indent="0" algn="l" rtl="0">
                        <a:spcBef>
                          <a:spcPts val="0"/>
                        </a:spcBef>
                        <a:spcAft>
                          <a:spcPts val="0"/>
                        </a:spcAft>
                        <a:buNone/>
                      </a:pPr>
                      <a:r>
                        <a:rPr lang="fr" sz="1200" b="1">
                          <a:solidFill>
                            <a:schemeClr val="dk2"/>
                          </a:solidFill>
                        </a:rPr>
                        <a:t>Après l’Arizona</a:t>
                      </a:r>
                      <a:endParaRPr sz="1200" b="1">
                        <a:solidFill>
                          <a:schemeClr val="dk2"/>
                        </a:solidFill>
                      </a:endParaRPr>
                    </a:p>
                  </a:txBody>
                  <a:tcPr marL="91425" marR="91425" marT="91425" marB="91425"/>
                </a:tc>
                <a:extLst>
                  <a:ext uri="{0D108BD9-81ED-4DB2-BD59-A6C34878D82A}">
                    <a16:rowId xmlns:a16="http://schemas.microsoft.com/office/drawing/2014/main" val="10000"/>
                  </a:ext>
                </a:extLst>
              </a:tr>
              <a:tr h="289450">
                <a:tc>
                  <a:txBody>
                    <a:bodyPr/>
                    <a:lstStyle/>
                    <a:p>
                      <a:pPr marL="0" lvl="0" indent="0" algn="l" rtl="0">
                        <a:spcBef>
                          <a:spcPts val="0"/>
                        </a:spcBef>
                        <a:spcAft>
                          <a:spcPts val="0"/>
                        </a:spcAft>
                        <a:buNone/>
                      </a:pPr>
                      <a:r>
                        <a:rPr lang="fr" sz="1200" b="1">
                          <a:solidFill>
                            <a:schemeClr val="dk2"/>
                          </a:solidFill>
                        </a:rPr>
                        <a:t>Augmentation temps de travail pour les fêtes et soldes</a:t>
                      </a:r>
                      <a:endParaRPr sz="1200" b="1">
                        <a:solidFill>
                          <a:schemeClr val="dk2"/>
                        </a:solidFill>
                      </a:endParaRPr>
                    </a:p>
                  </a:txBody>
                  <a:tcPr marL="91425" marR="91425" marT="91425" marB="91425"/>
                </a:tc>
                <a:tc>
                  <a:txBody>
                    <a:bodyPr/>
                    <a:lstStyle/>
                    <a:p>
                      <a:pPr marL="0" lvl="0" indent="0" algn="l" rtl="0">
                        <a:spcBef>
                          <a:spcPts val="0"/>
                        </a:spcBef>
                        <a:spcAft>
                          <a:spcPts val="0"/>
                        </a:spcAft>
                        <a:buNone/>
                      </a:pPr>
                      <a:r>
                        <a:rPr lang="fr" sz="1200">
                          <a:solidFill>
                            <a:schemeClr val="dk2"/>
                          </a:solidFill>
                        </a:rPr>
                        <a:t>Via un avenant au contrat de travail : 36h/sem. pendant 2 mois</a:t>
                      </a:r>
                      <a:endParaRPr sz="1200">
                        <a:solidFill>
                          <a:schemeClr val="dk2"/>
                        </a:solidFill>
                      </a:endParaRPr>
                    </a:p>
                  </a:txBody>
                  <a:tcPr marL="91425" marR="91425" marT="91425" marB="91425"/>
                </a:tc>
                <a:tc>
                  <a:txBody>
                    <a:bodyPr/>
                    <a:lstStyle/>
                    <a:p>
                      <a:pPr marL="0" lvl="0" indent="0" algn="l" rtl="0">
                        <a:spcBef>
                          <a:spcPts val="0"/>
                        </a:spcBef>
                        <a:spcAft>
                          <a:spcPts val="0"/>
                        </a:spcAft>
                        <a:buNone/>
                      </a:pPr>
                      <a:r>
                        <a:rPr lang="fr" sz="1200">
                          <a:solidFill>
                            <a:schemeClr val="dk2"/>
                          </a:solidFill>
                        </a:rPr>
                        <a:t>Via l’annualisation du temps de travail : 50h/sem. pendant 2 mois puis 10h/sem. pendant 2 mois</a:t>
                      </a:r>
                      <a:endParaRPr sz="1200">
                        <a:solidFill>
                          <a:schemeClr val="dk2"/>
                        </a:solidFill>
                      </a:endParaRPr>
                    </a:p>
                  </a:txBody>
                  <a:tcPr marL="91425" marR="91425" marT="91425" marB="91425"/>
                </a:tc>
                <a:extLst>
                  <a:ext uri="{0D108BD9-81ED-4DB2-BD59-A6C34878D82A}">
                    <a16:rowId xmlns:a16="http://schemas.microsoft.com/office/drawing/2014/main" val="10001"/>
                  </a:ext>
                </a:extLst>
              </a:tr>
              <a:tr h="289450">
                <a:tc>
                  <a:txBody>
                    <a:bodyPr/>
                    <a:lstStyle/>
                    <a:p>
                      <a:pPr marL="0" lvl="0" indent="0" algn="l" rtl="0">
                        <a:spcBef>
                          <a:spcPts val="0"/>
                        </a:spcBef>
                        <a:spcAft>
                          <a:spcPts val="0"/>
                        </a:spcAft>
                        <a:buNone/>
                      </a:pPr>
                      <a:r>
                        <a:rPr lang="fr" sz="1200" b="1">
                          <a:solidFill>
                            <a:schemeClr val="dk2"/>
                          </a:solidFill>
                        </a:rPr>
                        <a:t>Salaire</a:t>
                      </a:r>
                      <a:endParaRPr sz="1200" b="1">
                        <a:solidFill>
                          <a:schemeClr val="dk2"/>
                        </a:solidFill>
                      </a:endParaRPr>
                    </a:p>
                  </a:txBody>
                  <a:tcPr marL="91425" marR="91425" marT="91425" marB="91425"/>
                </a:tc>
                <a:tc>
                  <a:txBody>
                    <a:bodyPr/>
                    <a:lstStyle/>
                    <a:p>
                      <a:pPr marL="0" lvl="0" indent="0" algn="l" rtl="0">
                        <a:spcBef>
                          <a:spcPts val="0"/>
                        </a:spcBef>
                        <a:spcAft>
                          <a:spcPts val="0"/>
                        </a:spcAft>
                        <a:buNone/>
                      </a:pPr>
                      <a:r>
                        <a:rPr lang="fr" sz="1200">
                          <a:solidFill>
                            <a:schemeClr val="dk2"/>
                          </a:solidFill>
                        </a:rPr>
                        <a:t>Augmentation du salaire à 36h pendant 2 mois</a:t>
                      </a:r>
                      <a:endParaRPr sz="1200">
                        <a:solidFill>
                          <a:schemeClr val="dk2"/>
                        </a:solidFill>
                      </a:endParaRPr>
                    </a:p>
                  </a:txBody>
                  <a:tcPr marL="91425" marR="91425" marT="91425" marB="91425"/>
                </a:tc>
                <a:tc>
                  <a:txBody>
                    <a:bodyPr/>
                    <a:lstStyle/>
                    <a:p>
                      <a:pPr marL="0" lvl="0" indent="0" algn="l" rtl="0">
                        <a:spcBef>
                          <a:spcPts val="0"/>
                        </a:spcBef>
                        <a:spcAft>
                          <a:spcPts val="0"/>
                        </a:spcAft>
                        <a:buNone/>
                      </a:pPr>
                      <a:r>
                        <a:rPr lang="fr" sz="1200">
                          <a:solidFill>
                            <a:schemeClr val="dk2"/>
                          </a:solidFill>
                        </a:rPr>
                        <a:t>Salaire de 30h/sem toute l’année</a:t>
                      </a:r>
                      <a:endParaRPr sz="1200">
                        <a:solidFill>
                          <a:schemeClr val="dk2"/>
                        </a:solidFill>
                      </a:endParaRPr>
                    </a:p>
                  </a:txBody>
                  <a:tcPr marL="91425" marR="91425" marT="91425" marB="91425"/>
                </a:tc>
                <a:extLst>
                  <a:ext uri="{0D108BD9-81ED-4DB2-BD59-A6C34878D82A}">
                    <a16:rowId xmlns:a16="http://schemas.microsoft.com/office/drawing/2014/main" val="10002"/>
                  </a:ext>
                </a:extLst>
              </a:tr>
              <a:tr h="289450">
                <a:tc>
                  <a:txBody>
                    <a:bodyPr/>
                    <a:lstStyle/>
                    <a:p>
                      <a:pPr marL="0" lvl="0" indent="0" algn="l" rtl="0">
                        <a:spcBef>
                          <a:spcPts val="0"/>
                        </a:spcBef>
                        <a:spcAft>
                          <a:spcPts val="0"/>
                        </a:spcAft>
                        <a:buNone/>
                      </a:pPr>
                      <a:r>
                        <a:rPr lang="fr" sz="1200" b="1">
                          <a:solidFill>
                            <a:schemeClr val="dk2"/>
                          </a:solidFill>
                        </a:rPr>
                        <a:t>Accord</a:t>
                      </a:r>
                      <a:endParaRPr sz="1200" b="1">
                        <a:solidFill>
                          <a:schemeClr val="dk2"/>
                        </a:solidFill>
                      </a:endParaRPr>
                    </a:p>
                  </a:txBody>
                  <a:tcPr marL="91425" marR="91425" marT="91425" marB="91425"/>
                </a:tc>
                <a:tc>
                  <a:txBody>
                    <a:bodyPr/>
                    <a:lstStyle/>
                    <a:p>
                      <a:pPr marL="0" lvl="0" indent="0" algn="l" rtl="0">
                        <a:spcBef>
                          <a:spcPts val="0"/>
                        </a:spcBef>
                        <a:spcAft>
                          <a:spcPts val="0"/>
                        </a:spcAft>
                        <a:buNone/>
                      </a:pPr>
                      <a:r>
                        <a:rPr lang="fr" sz="1200">
                          <a:solidFill>
                            <a:schemeClr val="dk2"/>
                          </a:solidFill>
                        </a:rPr>
                        <a:t>L’accord d’Amina est nécessaire à chaque avenant</a:t>
                      </a:r>
                      <a:endParaRPr sz="1200">
                        <a:solidFill>
                          <a:schemeClr val="dk2"/>
                        </a:solidFill>
                      </a:endParaRPr>
                    </a:p>
                  </a:txBody>
                  <a:tcPr marL="91425" marR="91425" marT="91425" marB="91425"/>
                </a:tc>
                <a:tc>
                  <a:txBody>
                    <a:bodyPr/>
                    <a:lstStyle/>
                    <a:p>
                      <a:pPr marL="0" lvl="0" indent="0" algn="l" rtl="0">
                        <a:spcBef>
                          <a:spcPts val="0"/>
                        </a:spcBef>
                        <a:spcAft>
                          <a:spcPts val="0"/>
                        </a:spcAft>
                        <a:buNone/>
                      </a:pPr>
                      <a:r>
                        <a:rPr lang="fr" sz="1200">
                          <a:solidFill>
                            <a:schemeClr val="dk2"/>
                          </a:solidFill>
                        </a:rPr>
                        <a:t>Si Amina signe l’annualisation, ses horaires lui sont imposés</a:t>
                      </a:r>
                      <a:endParaRPr sz="1200">
                        <a:solidFill>
                          <a:schemeClr val="dk2"/>
                        </a:solidFill>
                      </a:endParaRPr>
                    </a:p>
                  </a:txBody>
                  <a:tcPr marL="91425" marR="91425" marT="91425" marB="91425"/>
                </a:tc>
                <a:extLst>
                  <a:ext uri="{0D108BD9-81ED-4DB2-BD59-A6C34878D82A}">
                    <a16:rowId xmlns:a16="http://schemas.microsoft.com/office/drawing/2014/main" val="10003"/>
                  </a:ext>
                </a:extLst>
              </a:tr>
              <a:tr h="289450">
                <a:tc>
                  <a:txBody>
                    <a:bodyPr/>
                    <a:lstStyle/>
                    <a:p>
                      <a:pPr marL="0" lvl="0" indent="0" algn="l" rtl="0">
                        <a:spcBef>
                          <a:spcPts val="0"/>
                        </a:spcBef>
                        <a:spcAft>
                          <a:spcPts val="0"/>
                        </a:spcAft>
                        <a:buNone/>
                      </a:pPr>
                      <a:r>
                        <a:rPr lang="fr" sz="1200" b="1">
                          <a:solidFill>
                            <a:schemeClr val="dk2"/>
                          </a:solidFill>
                        </a:rPr>
                        <a:t>Horaires soirée</a:t>
                      </a:r>
                      <a:endParaRPr sz="1200" b="1">
                        <a:solidFill>
                          <a:schemeClr val="dk2"/>
                        </a:solidFill>
                      </a:endParaRPr>
                    </a:p>
                  </a:txBody>
                  <a:tcPr marL="91425" marR="91425" marT="91425" marB="91425"/>
                </a:tc>
                <a:tc>
                  <a:txBody>
                    <a:bodyPr/>
                    <a:lstStyle/>
                    <a:p>
                      <a:pPr marL="0" lvl="0" indent="0" algn="l" rtl="0">
                        <a:spcBef>
                          <a:spcPts val="0"/>
                        </a:spcBef>
                        <a:spcAft>
                          <a:spcPts val="0"/>
                        </a:spcAft>
                        <a:buNone/>
                      </a:pPr>
                      <a:r>
                        <a:rPr lang="fr" sz="1200">
                          <a:solidFill>
                            <a:schemeClr val="dk2"/>
                          </a:solidFill>
                        </a:rPr>
                        <a:t>Elle termine à 20h le vendredi et samedi</a:t>
                      </a:r>
                      <a:endParaRPr sz="1200">
                        <a:solidFill>
                          <a:schemeClr val="dk2"/>
                        </a:solidFill>
                      </a:endParaRPr>
                    </a:p>
                  </a:txBody>
                  <a:tcPr marL="91425" marR="91425" marT="91425" marB="91425"/>
                </a:tc>
                <a:tc>
                  <a:txBody>
                    <a:bodyPr/>
                    <a:lstStyle/>
                    <a:p>
                      <a:pPr marL="0" lvl="0" indent="0" algn="l" rtl="0">
                        <a:spcBef>
                          <a:spcPts val="0"/>
                        </a:spcBef>
                        <a:spcAft>
                          <a:spcPts val="0"/>
                        </a:spcAft>
                        <a:buNone/>
                      </a:pPr>
                      <a:r>
                        <a:rPr lang="fr" sz="1200" dirty="0">
                          <a:solidFill>
                            <a:schemeClr val="dk2"/>
                          </a:solidFill>
                        </a:rPr>
                        <a:t>Elle termine à 22h le vendredi et samedi sans prime de nuit</a:t>
                      </a:r>
                      <a:endParaRPr sz="1200" dirty="0">
                        <a:solidFill>
                          <a:schemeClr val="dk2"/>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pic>
        <p:nvPicPr>
          <p:cNvPr id="116" name="Google Shape;116;p20" title="commune.png"/>
          <p:cNvPicPr preferRelativeResize="0"/>
          <p:nvPr/>
        </p:nvPicPr>
        <p:blipFill>
          <a:blip r:embed="rId3">
            <a:alphaModFix/>
          </a:blip>
          <a:stretch>
            <a:fillRect/>
          </a:stretch>
        </p:blipFill>
        <p:spPr>
          <a:xfrm>
            <a:off x="2618272" y="4512809"/>
            <a:ext cx="2363644" cy="572700"/>
          </a:xfrm>
          <a:prstGeom prst="rect">
            <a:avLst/>
          </a:prstGeom>
          <a:noFill/>
          <a:ln>
            <a:noFill/>
          </a:ln>
        </p:spPr>
      </p:pic>
      <p:pic>
        <p:nvPicPr>
          <p:cNvPr id="117" name="Google Shape;117;p20" title="colere.png"/>
          <p:cNvPicPr preferRelativeResize="0"/>
          <p:nvPr/>
        </p:nvPicPr>
        <p:blipFill>
          <a:blip r:embed="rId4">
            <a:alphaModFix/>
          </a:blip>
          <a:stretch>
            <a:fillRect/>
          </a:stretch>
        </p:blipFill>
        <p:spPr>
          <a:xfrm>
            <a:off x="5073753" y="4512799"/>
            <a:ext cx="1844050" cy="628775"/>
          </a:xfrm>
          <a:prstGeom prst="rect">
            <a:avLst/>
          </a:prstGeom>
          <a:noFill/>
          <a:ln>
            <a:noFill/>
          </a:ln>
        </p:spPr>
      </p:pic>
      <p:pic>
        <p:nvPicPr>
          <p:cNvPr id="118" name="Google Shape;118;p20"/>
          <p:cNvPicPr preferRelativeResize="0"/>
          <p:nvPr/>
        </p:nvPicPr>
        <p:blipFill>
          <a:blip r:embed="rId5">
            <a:alphaModFix/>
          </a:blip>
          <a:stretch>
            <a:fillRect/>
          </a:stretch>
        </p:blipFill>
        <p:spPr>
          <a:xfrm>
            <a:off x="2098700" y="359675"/>
            <a:ext cx="4552501" cy="4065925"/>
          </a:xfrm>
          <a:prstGeom prst="rect">
            <a:avLst/>
          </a:prstGeom>
          <a:noFill/>
          <a:ln>
            <a:noFill/>
          </a:ln>
        </p:spPr>
      </p:pic>
      <p:sp>
        <p:nvSpPr>
          <p:cNvPr id="119" name="Google Shape;119;p20"/>
          <p:cNvSpPr txBox="1"/>
          <p:nvPr/>
        </p:nvSpPr>
        <p:spPr>
          <a:xfrm>
            <a:off x="-2444800" y="1379450"/>
            <a:ext cx="753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275850" y="158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La logique cachée des réformes de l’Arizona</a:t>
            </a:r>
            <a:endParaRPr/>
          </a:p>
        </p:txBody>
      </p:sp>
      <p:sp>
        <p:nvSpPr>
          <p:cNvPr id="125" name="Google Shape;125;p21"/>
          <p:cNvSpPr txBox="1">
            <a:spLocks noGrp="1"/>
          </p:cNvSpPr>
          <p:nvPr>
            <p:ph type="body" idx="1"/>
          </p:nvPr>
        </p:nvSpPr>
        <p:spPr>
          <a:xfrm>
            <a:off x="311700" y="770625"/>
            <a:ext cx="8520600" cy="4166700"/>
          </a:xfrm>
          <a:prstGeom prst="rect">
            <a:avLst/>
          </a:prstGeom>
        </p:spPr>
        <p:txBody>
          <a:bodyPr spcFirstLastPara="1" wrap="square" lIns="91425" tIns="91425" rIns="91425" bIns="91425" anchor="t" anchorCtr="0">
            <a:normAutofit fontScale="85000" lnSpcReduction="10000"/>
          </a:bodyPr>
          <a:lstStyle/>
          <a:p>
            <a:pPr marL="457200" lvl="0" indent="-325755" algn="l" rtl="0">
              <a:spcBef>
                <a:spcPts val="0"/>
              </a:spcBef>
              <a:spcAft>
                <a:spcPts val="0"/>
              </a:spcAft>
              <a:buClr>
                <a:srgbClr val="FF0000"/>
              </a:buClr>
              <a:buSzPct val="100000"/>
              <a:buAutoNum type="arabicParenR"/>
            </a:pPr>
            <a:r>
              <a:rPr lang="fr" b="1">
                <a:solidFill>
                  <a:srgbClr val="FF0000"/>
                </a:solidFill>
              </a:rPr>
              <a:t>Forcer un maximum de gens à accepter n’importe quel emploi</a:t>
            </a:r>
            <a:endParaRPr b="1">
              <a:solidFill>
                <a:srgbClr val="FF0000"/>
              </a:solidFill>
            </a:endParaRPr>
          </a:p>
          <a:p>
            <a:pPr marL="457200" lvl="0" indent="-325755" algn="l" rtl="0">
              <a:spcBef>
                <a:spcPts val="0"/>
              </a:spcBef>
              <a:spcAft>
                <a:spcPts val="0"/>
              </a:spcAft>
              <a:buSzPct val="100000"/>
              <a:buChar char="-"/>
            </a:pPr>
            <a:r>
              <a:rPr lang="fr"/>
              <a:t>Exclusions du chômage et limitation des allocations dans le temps</a:t>
            </a:r>
            <a:endParaRPr/>
          </a:p>
          <a:p>
            <a:pPr marL="457200" lvl="0" indent="-325755" algn="l" rtl="0">
              <a:spcBef>
                <a:spcPts val="0"/>
              </a:spcBef>
              <a:spcAft>
                <a:spcPts val="0"/>
              </a:spcAft>
              <a:buSzPct val="100000"/>
              <a:buChar char="-"/>
            </a:pPr>
            <a:r>
              <a:rPr lang="fr"/>
              <a:t>Sanctions pour les malades de longue durée </a:t>
            </a:r>
            <a:endParaRPr/>
          </a:p>
          <a:p>
            <a:pPr marL="457200" lvl="0" indent="-325755" algn="l" rtl="0">
              <a:spcBef>
                <a:spcPts val="0"/>
              </a:spcBef>
              <a:spcAft>
                <a:spcPts val="0"/>
              </a:spcAft>
              <a:buSzPct val="100000"/>
              <a:buChar char="-"/>
            </a:pPr>
            <a:r>
              <a:rPr lang="fr"/>
              <a:t>Non-indexation des pensions et diminution des allocations (via suppression enveloppe bien-être)</a:t>
            </a:r>
            <a:endParaRPr/>
          </a:p>
          <a:p>
            <a:pPr marL="457200" lvl="0" indent="-325755" algn="l" rtl="0">
              <a:spcBef>
                <a:spcPts val="0"/>
              </a:spcBef>
              <a:spcAft>
                <a:spcPts val="0"/>
              </a:spcAft>
              <a:buClr>
                <a:srgbClr val="FF0000"/>
              </a:buClr>
              <a:buSzPct val="100000"/>
              <a:buAutoNum type="arabicParenR"/>
            </a:pPr>
            <a:r>
              <a:rPr lang="fr" b="1">
                <a:solidFill>
                  <a:srgbClr val="FF0000"/>
                </a:solidFill>
              </a:rPr>
              <a:t>Garantir aux patrons un maximum de travailleurs/euses “bons marchés” </a:t>
            </a:r>
            <a:endParaRPr b="1">
              <a:solidFill>
                <a:srgbClr val="FF0000"/>
              </a:solidFill>
            </a:endParaRPr>
          </a:p>
          <a:p>
            <a:pPr marL="457200" lvl="0" indent="-325755" algn="l" rtl="0">
              <a:spcBef>
                <a:spcPts val="0"/>
              </a:spcBef>
              <a:spcAft>
                <a:spcPts val="0"/>
              </a:spcAft>
              <a:buSzPct val="100000"/>
              <a:buChar char="-"/>
            </a:pPr>
            <a:r>
              <a:rPr lang="fr"/>
              <a:t>Garantir qu’il y ait un maximum de personnes disponibles* sur le marché du travail pour que les patrons puissent les mettre en concurrence et, au final, baisser les salaires.</a:t>
            </a:r>
            <a:endParaRPr/>
          </a:p>
          <a:p>
            <a:pPr marL="457200" lvl="0" indent="-325755" algn="l" rtl="0">
              <a:spcBef>
                <a:spcPts val="0"/>
              </a:spcBef>
              <a:spcAft>
                <a:spcPts val="0"/>
              </a:spcAft>
              <a:buSzPct val="100000"/>
              <a:buChar char="-"/>
            </a:pPr>
            <a:r>
              <a:rPr lang="fr"/>
              <a:t>* = désespérées et prêtes à accepter n’importe quelles conditions de travail pour ne pas sombrer dans la misère</a:t>
            </a:r>
            <a:endParaRPr/>
          </a:p>
          <a:p>
            <a:pPr marL="457200" lvl="0" indent="-325755" algn="l" rtl="0">
              <a:spcBef>
                <a:spcPts val="0"/>
              </a:spcBef>
              <a:spcAft>
                <a:spcPts val="0"/>
              </a:spcAft>
              <a:buClr>
                <a:srgbClr val="FF0000"/>
              </a:buClr>
              <a:buSzPct val="100000"/>
              <a:buAutoNum type="arabicParenR"/>
            </a:pPr>
            <a:r>
              <a:rPr lang="fr" b="1">
                <a:solidFill>
                  <a:srgbClr val="FF0000"/>
                </a:solidFill>
              </a:rPr>
              <a:t>Faire travailler PLUS les travailleurs/euses en emploi (sans augmenter leur salaire)</a:t>
            </a:r>
            <a:endParaRPr b="1">
              <a:solidFill>
                <a:srgbClr val="FF0000"/>
              </a:solidFill>
            </a:endParaRPr>
          </a:p>
          <a:p>
            <a:pPr marL="457200" lvl="0" indent="-325755" algn="l" rtl="0">
              <a:spcBef>
                <a:spcPts val="0"/>
              </a:spcBef>
              <a:spcAft>
                <a:spcPts val="0"/>
              </a:spcAft>
              <a:buSzPct val="100000"/>
              <a:buChar char="-"/>
            </a:pPr>
            <a:r>
              <a:rPr lang="fr"/>
              <a:t>Travailler plus longtemps (via réforme des pensions)</a:t>
            </a:r>
            <a:endParaRPr/>
          </a:p>
          <a:p>
            <a:pPr marL="457200" lvl="0" indent="-325755" algn="l" rtl="0">
              <a:spcBef>
                <a:spcPts val="0"/>
              </a:spcBef>
              <a:spcAft>
                <a:spcPts val="0"/>
              </a:spcAft>
              <a:buSzPct val="100000"/>
              <a:buChar char="-"/>
            </a:pPr>
            <a:r>
              <a:rPr lang="fr"/>
              <a:t>Heures supplémentaires facilitées</a:t>
            </a:r>
            <a:endParaRPr/>
          </a:p>
          <a:p>
            <a:pPr marL="457200" lvl="0" indent="-325755" algn="l" rtl="0">
              <a:spcBef>
                <a:spcPts val="0"/>
              </a:spcBef>
              <a:spcAft>
                <a:spcPts val="0"/>
              </a:spcAft>
              <a:buSzPct val="100000"/>
              <a:buChar char="-"/>
            </a:pPr>
            <a:r>
              <a:rPr lang="fr"/>
              <a:t>Facilitation du travail de nuit</a:t>
            </a:r>
            <a:endParaRPr/>
          </a:p>
          <a:p>
            <a:pPr marL="457200" lvl="0" indent="-325755" algn="l" rtl="0">
              <a:spcBef>
                <a:spcPts val="0"/>
              </a:spcBef>
              <a:spcAft>
                <a:spcPts val="0"/>
              </a:spcAft>
              <a:buSzPct val="100000"/>
              <a:buChar char="-"/>
            </a:pPr>
            <a:r>
              <a:rPr lang="fr"/>
              <a:t>Extension des flexijobs et jobs étudiants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7210</Words>
  <Application>Microsoft Office PowerPoint</Application>
  <PresentationFormat>Affichage à l'écran (16:9)</PresentationFormat>
  <Paragraphs>375</Paragraphs>
  <Slides>22</Slides>
  <Notes>22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Roboto</vt:lpstr>
      <vt:lpstr>Impact</vt:lpstr>
      <vt:lpstr>Simple Light</vt:lpstr>
      <vt:lpstr>Gouvernement Arizona :  décryptage </vt:lpstr>
      <vt:lpstr>Attaque massive contre la sécurité sociale</vt:lpstr>
      <vt:lpstr>Présentation PowerPoint</vt:lpstr>
      <vt:lpstr>Attaque massive contre la sécurité sociale</vt:lpstr>
      <vt:lpstr>Blocage des salaires et limitation de l’indexation</vt:lpstr>
      <vt:lpstr>Hyper-flexibilité et précarisation du travail à gogo </vt:lpstr>
      <vt:lpstr>L’exemple du commerce, secteur féminin, avec temps partiels subis et salaires faibles  </vt:lpstr>
      <vt:lpstr>Présentation PowerPoint</vt:lpstr>
      <vt:lpstr>La logique cachée des réformes de l’Arizona</vt:lpstr>
      <vt:lpstr>Un effort inégal et non-justifié</vt:lpstr>
      <vt:lpstr>Le budget Arizona n’est pas une fatalité </vt:lpstr>
      <vt:lpstr>Palestine : des mesures insuffisantes face au génocide</vt:lpstr>
      <vt:lpstr>Une politique anti-migration répressive et contre les droits fondamentaux</vt:lpstr>
      <vt:lpstr>Des gouvernements anti-démocratiques et autoritaires</vt:lpstr>
      <vt:lpstr>Austérité tout azimut en Fédération Wallonie-Bruxelles</vt:lpstr>
      <vt:lpstr>Mépris confirmé pour l’urgence climatique </vt:lpstr>
      <vt:lpstr>On ne se laissera pas faire!</vt:lpstr>
      <vt:lpstr>Les victoires obtenues : </vt:lpstr>
      <vt:lpstr>On ne se laissera pas faire!</vt:lpstr>
      <vt:lpstr>Parles-en autour de toi !</vt:lpstr>
      <vt:lpstr>Discussion</vt:lpstr>
      <vt:lpstr>Ressources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Wezel Camille</cp:lastModifiedBy>
  <cp:revision>4</cp:revision>
  <dcterms:modified xsi:type="dcterms:W3CDTF">2026-02-12T17:27:51Z</dcterms:modified>
</cp:coreProperties>
</file>